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95" r:id="rId2"/>
    <p:sldId id="426" r:id="rId3"/>
    <p:sldId id="427" r:id="rId4"/>
    <p:sldId id="428" r:id="rId5"/>
    <p:sldId id="429" r:id="rId6"/>
    <p:sldId id="430" r:id="rId7"/>
    <p:sldId id="432" r:id="rId8"/>
    <p:sldId id="433" r:id="rId9"/>
    <p:sldId id="431" r:id="rId10"/>
    <p:sldId id="434" r:id="rId11"/>
    <p:sldId id="435" r:id="rId12"/>
    <p:sldId id="437" r:id="rId13"/>
    <p:sldId id="456" r:id="rId14"/>
    <p:sldId id="423" r:id="rId15"/>
    <p:sldId id="436" r:id="rId16"/>
    <p:sldId id="438" r:id="rId17"/>
    <p:sldId id="439" r:id="rId18"/>
    <p:sldId id="440" r:id="rId19"/>
    <p:sldId id="441" r:id="rId20"/>
    <p:sldId id="442" r:id="rId21"/>
    <p:sldId id="443" r:id="rId22"/>
    <p:sldId id="447" r:id="rId23"/>
    <p:sldId id="448" r:id="rId24"/>
    <p:sldId id="444" r:id="rId25"/>
    <p:sldId id="445" r:id="rId26"/>
    <p:sldId id="446" r:id="rId27"/>
    <p:sldId id="449" r:id="rId28"/>
    <p:sldId id="450" r:id="rId29"/>
    <p:sldId id="451" r:id="rId30"/>
    <p:sldId id="452" r:id="rId31"/>
    <p:sldId id="457" r:id="rId32"/>
    <p:sldId id="458" r:id="rId33"/>
    <p:sldId id="459" r:id="rId34"/>
    <p:sldId id="453" r:id="rId35"/>
    <p:sldId id="460"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CA7"/>
    <a:srgbClr val="469DA8"/>
    <a:srgbClr val="E57F32"/>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95930" autoAdjust="0"/>
  </p:normalViewPr>
  <p:slideViewPr>
    <p:cSldViewPr snapToGrid="0">
      <p:cViewPr varScale="1">
        <p:scale>
          <a:sx n="82" d="100"/>
          <a:sy n="82" d="100"/>
        </p:scale>
        <p:origin x="581" y="1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05/07/2021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‹N›</a:t>
            </a:fld>
            <a:endParaRPr lang="it-IT" dirty="0"/>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dirty="0"/>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8" name="Picture 2">
            <a:extLst>
              <a:ext uri="{FF2B5EF4-FFF2-40B4-BE49-F238E27FC236}">
                <a16:creationId xmlns:a16="http://schemas.microsoft.com/office/drawing/2014/main" id="{B68341A8-7A24-AE41-8457-6929D77B5099}"/>
              </a:ext>
            </a:extLst>
          </p:cNvPr>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993821" y="470117"/>
            <a:ext cx="2204358" cy="921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4"/>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05/07/2021</a:t>
            </a:fld>
            <a:endParaRPr lang="en-GB" dirty="0"/>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‹N›</a:t>
            </a:fld>
            <a:endParaRPr lang="en-GB" dirty="0"/>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pic>
        <p:nvPicPr>
          <p:cNvPr id="13" name="Picture 2">
            <a:extLst>
              <a:ext uri="{FF2B5EF4-FFF2-40B4-BE49-F238E27FC236}">
                <a16:creationId xmlns:a16="http://schemas.microsoft.com/office/drawing/2014/main" id="{2BB5500C-88F2-E148-951C-5B7D09FD1584}"/>
              </a:ext>
            </a:extLst>
          </p:cNvPr>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2086" y="6369003"/>
            <a:ext cx="1132043" cy="47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magine 13">
            <a:extLst>
              <a:ext uri="{FF2B5EF4-FFF2-40B4-BE49-F238E27FC236}">
                <a16:creationId xmlns:a16="http://schemas.microsoft.com/office/drawing/2014/main" id="{06890B5B-F683-0943-BAD2-85F066D3533B}"/>
              </a:ext>
            </a:extLst>
          </p:cNvPr>
          <p:cNvPicPr>
            <a:picLocks noChangeAspect="1"/>
          </p:cNvPicPr>
          <p:nvPr userDrawn="1"/>
        </p:nvPicPr>
        <p:blipFill>
          <a:blip r:embed="rId3"/>
          <a:stretch>
            <a:fillRect/>
          </a:stretch>
        </p:blipFill>
        <p:spPr>
          <a:xfrm>
            <a:off x="10464036" y="6253412"/>
            <a:ext cx="1746491" cy="704277"/>
          </a:xfrm>
          <a:prstGeom prst="rect">
            <a:avLst/>
          </a:prstGeom>
        </p:spPr>
      </p:pic>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800"/>
            </a:lvl1pPr>
            <a:lvl2pPr>
              <a:defRPr sz="1800"/>
            </a:lvl2pPr>
            <a:lvl3pPr>
              <a:defRPr sz="1800"/>
            </a:lvl3pPr>
            <a:lvl4pPr>
              <a:defRPr sz="1800"/>
            </a:lvl4pPr>
            <a:lvl5pPr>
              <a:defRPr sz="1800"/>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3" name="Picture 2">
            <a:extLst>
              <a:ext uri="{FF2B5EF4-FFF2-40B4-BE49-F238E27FC236}">
                <a16:creationId xmlns:a16="http://schemas.microsoft.com/office/drawing/2014/main" id="{2BB5500C-88F2-E148-951C-5B7D09FD1584}"/>
              </a:ext>
            </a:extLst>
          </p:cNvPr>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2086" y="6369003"/>
            <a:ext cx="1132043" cy="47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magine 13">
            <a:extLst>
              <a:ext uri="{FF2B5EF4-FFF2-40B4-BE49-F238E27FC236}">
                <a16:creationId xmlns:a16="http://schemas.microsoft.com/office/drawing/2014/main" id="{06890B5B-F683-0943-BAD2-85F066D3533B}"/>
              </a:ext>
            </a:extLst>
          </p:cNvPr>
          <p:cNvPicPr>
            <a:picLocks noChangeAspect="1"/>
          </p:cNvPicPr>
          <p:nvPr userDrawn="1"/>
        </p:nvPicPr>
        <p:blipFill>
          <a:blip r:embed="rId3"/>
          <a:stretch>
            <a:fillRect/>
          </a:stretch>
        </p:blipFill>
        <p:spPr>
          <a:xfrm>
            <a:off x="10464036" y="6253412"/>
            <a:ext cx="1746491" cy="704277"/>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pic>
        <p:nvPicPr>
          <p:cNvPr id="13" name="Picture 2">
            <a:extLst>
              <a:ext uri="{FF2B5EF4-FFF2-40B4-BE49-F238E27FC236}">
                <a16:creationId xmlns:a16="http://schemas.microsoft.com/office/drawing/2014/main" id="{2BB5500C-88F2-E148-951C-5B7D09FD1584}"/>
              </a:ext>
            </a:extLst>
          </p:cNvPr>
          <p:cNvPicPr>
            <a:picLocks noChangeAspect="1" noChangeArrowheads="1"/>
          </p:cNvPicPr>
          <p:nvPr userDrawn="1"/>
        </p:nvPicPr>
        <p:blipFill>
          <a:blip r:embed="rId2"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52086" y="6369003"/>
            <a:ext cx="1132043" cy="47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magine 13">
            <a:extLst>
              <a:ext uri="{FF2B5EF4-FFF2-40B4-BE49-F238E27FC236}">
                <a16:creationId xmlns:a16="http://schemas.microsoft.com/office/drawing/2014/main" id="{06890B5B-F683-0943-BAD2-85F066D3533B}"/>
              </a:ext>
            </a:extLst>
          </p:cNvPr>
          <p:cNvPicPr>
            <a:picLocks noChangeAspect="1"/>
          </p:cNvPicPr>
          <p:nvPr userDrawn="1"/>
        </p:nvPicPr>
        <p:blipFill>
          <a:blip r:embed="rId3"/>
          <a:stretch>
            <a:fillRect/>
          </a:stretch>
        </p:blipFill>
        <p:spPr>
          <a:xfrm>
            <a:off x="10464036" y="6253412"/>
            <a:ext cx="1746491" cy="704277"/>
          </a:xfrm>
          <a:prstGeom prst="rect">
            <a:avLst/>
          </a:prstGeom>
        </p:spPr>
      </p:pic>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‹N›</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800"/>
            </a:lvl1pPr>
            <a:lvl2pPr>
              <a:defRPr sz="1800"/>
            </a:lvl2pPr>
            <a:lvl3pPr>
              <a:defRPr sz="1800"/>
            </a:lvl3pPr>
            <a:lvl4pPr>
              <a:defRPr sz="1800"/>
            </a:lvl4pPr>
            <a:lvl5pPr>
              <a:defRPr sz="18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800"/>
            </a:lvl1pPr>
            <a:lvl2pPr>
              <a:defRPr sz="1800"/>
            </a:lvl2pPr>
            <a:lvl3pPr>
              <a:defRPr sz="1800"/>
            </a:lvl3pPr>
            <a:lvl4pPr>
              <a:defRPr sz="1800"/>
            </a:lvl4pPr>
            <a:lvl5pPr>
              <a:defRPr sz="1800"/>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7/5/2021</a:t>
            </a:fld>
            <a:endParaRPr lang="en-US" dirty="0"/>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‹N›</a:t>
            </a:fld>
            <a:endParaRPr lang="en-US" dirty="0"/>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predict-idlab/seriesdistancematrix"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hyperlink" Target="https://sites.google.com/site/arbitraryrangemp/"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hyperlink" Target="https://sites.google.com/view/elastic-motifs-discord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penjournals/joss-reviews/issues/2179" TargetMode="External"/><Relationship Id="rId2" Type="http://schemas.openxmlformats.org/officeDocument/2006/relationships/hyperlink" Target="https://github.com/matrix-profile-foundation/joss_paper" TargetMode="External"/><Relationship Id="rId1" Type="http://schemas.openxmlformats.org/officeDocument/2006/relationships/slideLayout" Target="../slideLayouts/slideLayout3.xml"/><Relationship Id="rId4" Type="http://schemas.openxmlformats.org/officeDocument/2006/relationships/hyperlink" Target="https://zenodo.org/record/378978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s.ucr.edu/~eamonn/MatrixProfile.html"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t>Literature review – The Matrix Profile</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endParaRPr>
          </a:p>
          <a:p>
            <a:endParaRPr lang="it-IT" sz="1600" dirty="0">
              <a:solidFill>
                <a:schemeClr val="bg2">
                  <a:lumMod val="50000"/>
                </a:schemeClr>
              </a:solidFill>
            </a:endParaRPr>
          </a:p>
          <a:p>
            <a:endParaRPr lang="it-IT" sz="1600" dirty="0">
              <a:solidFill>
                <a:schemeClr val="bg2">
                  <a:lumMod val="50000"/>
                </a:schemeClr>
              </a:solidFill>
            </a:endParaRPr>
          </a:p>
          <a:p>
            <a:endParaRPr lang="it-IT" sz="1600" dirty="0">
              <a:solidFill>
                <a:schemeClr val="bg2">
                  <a:lumMod val="50000"/>
                </a:schemeClr>
              </a:solidFill>
            </a:endParaRPr>
          </a:p>
          <a:p>
            <a:endParaRPr lang="it-IT" sz="1600" dirty="0">
              <a:solidFill>
                <a:schemeClr val="bg2">
                  <a:lumMod val="50000"/>
                </a:schemeClr>
              </a:solidFill>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3160271" y="4280861"/>
            <a:ext cx="5871458" cy="15307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b="1" i="1" dirty="0">
                <a:solidFill>
                  <a:schemeClr val="bg2">
                    <a:lumMod val="50000"/>
                  </a:schemeClr>
                </a:solidFill>
              </a:rPr>
              <a:t>Corso di Laurea Magistrale in Ingegneria Energetica e Nucleare</a:t>
            </a:r>
          </a:p>
          <a:p>
            <a:endParaRPr lang="it-IT" sz="1600" b="1" i="1" dirty="0">
              <a:solidFill>
                <a:schemeClr val="bg2">
                  <a:lumMod val="50000"/>
                </a:schemeClr>
              </a:solidFill>
            </a:endParaRPr>
          </a:p>
          <a:p>
            <a:r>
              <a:rPr lang="it-IT" sz="1600" dirty="0">
                <a:solidFill>
                  <a:schemeClr val="bg2">
                    <a:lumMod val="50000"/>
                  </a:schemeClr>
                </a:solidFill>
              </a:rPr>
              <a:t>Student: </a:t>
            </a:r>
            <a:r>
              <a:rPr lang="it-IT" sz="1600" b="1" dirty="0">
                <a:solidFill>
                  <a:schemeClr val="bg2">
                    <a:lumMod val="50000"/>
                  </a:schemeClr>
                </a:solidFill>
              </a:rPr>
              <a:t>Simone Dehò</a:t>
            </a:r>
          </a:p>
          <a:p>
            <a:r>
              <a:rPr lang="it-IT" sz="1600" i="1" dirty="0">
                <a:solidFill>
                  <a:schemeClr val="bg2">
                    <a:lumMod val="50000"/>
                  </a:schemeClr>
                </a:solidFill>
              </a:rPr>
              <a:t>June 2021</a:t>
            </a: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B69A68-3950-42E7-A93C-96332A21C0FD}"/>
              </a:ext>
            </a:extLst>
          </p:cNvPr>
          <p:cNvSpPr>
            <a:spLocks noGrp="1"/>
          </p:cNvSpPr>
          <p:nvPr>
            <p:ph type="title"/>
          </p:nvPr>
        </p:nvSpPr>
        <p:spPr>
          <a:xfrm>
            <a:off x="388411" y="367049"/>
            <a:ext cx="11415178" cy="370069"/>
          </a:xfrm>
        </p:spPr>
        <p:txBody>
          <a:bodyPr/>
          <a:lstStyle/>
          <a:p>
            <a:r>
              <a:rPr lang="en-US" i="0" u="none" strike="noStrike" baseline="0" dirty="0"/>
              <a:t>“Measuring Similarity of Interactive Driving Behaviors Using Matrix </a:t>
            </a:r>
            <a:r>
              <a:rPr lang="it-IT" i="0" u="none" strike="noStrike" baseline="0" dirty="0"/>
              <a:t>Profile», Lin et al., 2020</a:t>
            </a:r>
            <a:endParaRPr lang="it-IT" sz="2400" dirty="0"/>
          </a:p>
        </p:txBody>
      </p:sp>
      <p:sp>
        <p:nvSpPr>
          <p:cNvPr id="3" name="Segnaposto contenuto 2">
            <a:extLst>
              <a:ext uri="{FF2B5EF4-FFF2-40B4-BE49-F238E27FC236}">
                <a16:creationId xmlns:a16="http://schemas.microsoft.com/office/drawing/2014/main" id="{BB8E2DE6-E339-4754-A68D-D212BAB75616}"/>
              </a:ext>
            </a:extLst>
          </p:cNvPr>
          <p:cNvSpPr>
            <a:spLocks noGrp="1"/>
          </p:cNvSpPr>
          <p:nvPr>
            <p:ph sz="half" idx="13"/>
          </p:nvPr>
        </p:nvSpPr>
        <p:spPr>
          <a:xfrm>
            <a:off x="388411" y="990041"/>
            <a:ext cx="11415177" cy="5472918"/>
          </a:xfrm>
        </p:spPr>
        <p:txBody>
          <a:bodyPr/>
          <a:lstStyle/>
          <a:p>
            <a:r>
              <a:rPr lang="it-IT" sz="1600" dirty="0"/>
              <a:t>The most interesting aspect that emerges from this paper is the introduction of the </a:t>
            </a:r>
            <a:r>
              <a:rPr lang="it-IT" sz="1600" b="1" dirty="0"/>
              <a:t>MUSTAMP/MUSTOMP algorithms</a:t>
            </a:r>
            <a:r>
              <a:rPr lang="it-IT" sz="1600" dirty="0"/>
              <a:t>, that are used for MP computation for AB joins (the well-known mSTAMP method for this task is only able to compute time series self-joins). These algorithms can also be used when the </a:t>
            </a:r>
            <a:r>
              <a:rPr lang="it-IT" sz="1600" b="1" dirty="0"/>
              <a:t>two multivariate time-series are of unequal length and can be incrementally mantained</a:t>
            </a:r>
            <a:r>
              <a:rPr lang="it-IT" sz="1600" dirty="0"/>
              <a:t>.</a:t>
            </a:r>
          </a:p>
          <a:p>
            <a:pPr marL="0" indent="0">
              <a:buNone/>
            </a:pPr>
            <a:endParaRPr lang="it-IT" sz="1600" dirty="0"/>
          </a:p>
          <a:p>
            <a:r>
              <a:rPr lang="it-IT" sz="1600" dirty="0"/>
              <a:t>These algorithms are then applied to a top-k most similar time series search task among multivariate time series composed of vehicles data such as speed, latitude and longitude. The goal is to analyze driving encounters and to find similar driving behaviors in real-world traffic environment.</a:t>
            </a:r>
          </a:p>
          <a:p>
            <a:pPr marL="0" indent="0">
              <a:buNone/>
            </a:pPr>
            <a:endParaRPr lang="it-IT" sz="1600" dirty="0"/>
          </a:p>
          <a:p>
            <a:r>
              <a:rPr lang="it-IT" sz="1600" dirty="0"/>
              <a:t>In order to evaluate similarity and find top-k similar time series, a top-k query algorithm is also introduced, that «compresses» the matrix profile from a vector into a scalar in order to be able to evaluate whole time series similarity with a </a:t>
            </a:r>
            <a:r>
              <a:rPr lang="it-IT" sz="1600" b="1" dirty="0"/>
              <a:t>novel distance metric that measures similarity between two unequal-length multivariate time series</a:t>
            </a:r>
            <a:r>
              <a:rPr lang="it-IT" sz="1600" dirty="0"/>
              <a:t>.</a:t>
            </a:r>
          </a:p>
          <a:p>
            <a:pPr marL="0" indent="0">
              <a:buNone/>
            </a:pPr>
            <a:endParaRPr lang="it-IT" sz="1600" dirty="0"/>
          </a:p>
          <a:p>
            <a:r>
              <a:rPr lang="it-IT" sz="1600" dirty="0"/>
              <a:t>The framework, that also has a classification and clustering step (not reported here for brevity) can be generalized to interactive behaviors such as vehicle-pedestrian or vehicle-cyclist interactions.</a:t>
            </a:r>
          </a:p>
          <a:p>
            <a:pPr marL="0" indent="0">
              <a:buNone/>
            </a:pPr>
            <a:endParaRPr lang="it-IT" sz="1600" dirty="0"/>
          </a:p>
          <a:p>
            <a:r>
              <a:rPr lang="it-IT" sz="1600" dirty="0"/>
              <a:t>The authors only provide pseudocode for the introduced algorithms.</a:t>
            </a:r>
          </a:p>
          <a:p>
            <a:pPr marL="0" indent="0">
              <a:buNone/>
            </a:pPr>
            <a:endParaRPr lang="it-IT" dirty="0"/>
          </a:p>
        </p:txBody>
      </p:sp>
    </p:spTree>
    <p:extLst>
      <p:ext uri="{BB962C8B-B14F-4D97-AF65-F5344CB8AC3E}">
        <p14:creationId xmlns:p14="http://schemas.microsoft.com/office/powerpoint/2010/main" val="96316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8B7C32-9CCF-4D2A-97F6-86D3CC0C54ED}"/>
              </a:ext>
            </a:extLst>
          </p:cNvPr>
          <p:cNvSpPr>
            <a:spLocks noGrp="1"/>
          </p:cNvSpPr>
          <p:nvPr>
            <p:ph type="title"/>
          </p:nvPr>
        </p:nvSpPr>
        <p:spPr/>
        <p:txBody>
          <a:bodyPr/>
          <a:lstStyle/>
          <a:p>
            <a:r>
              <a:rPr lang="en-US" i="0" u="none" strike="noStrike" baseline="0" dirty="0"/>
              <a:t>“Measuring Similarity of Interactive Driving Behaviors Using Matrix </a:t>
            </a:r>
            <a:r>
              <a:rPr lang="it-IT" i="0" u="none" strike="noStrike" baseline="0" dirty="0"/>
              <a:t>Profile», Lin et al., 2020</a:t>
            </a:r>
            <a:endParaRPr lang="it-IT" dirty="0"/>
          </a:p>
        </p:txBody>
      </p:sp>
      <p:pic>
        <p:nvPicPr>
          <p:cNvPr id="9" name="Segnaposto contenuto 8">
            <a:extLst>
              <a:ext uri="{FF2B5EF4-FFF2-40B4-BE49-F238E27FC236}">
                <a16:creationId xmlns:a16="http://schemas.microsoft.com/office/drawing/2014/main" id="{1E230AD2-4EED-49AB-957A-9C7BA1EB75B8}"/>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766289" y="1201262"/>
            <a:ext cx="4879905" cy="4623068"/>
          </a:xfrm>
        </p:spPr>
      </p:pic>
      <p:pic>
        <p:nvPicPr>
          <p:cNvPr id="11" name="Immagine 10">
            <a:extLst>
              <a:ext uri="{FF2B5EF4-FFF2-40B4-BE49-F238E27FC236}">
                <a16:creationId xmlns:a16="http://schemas.microsoft.com/office/drawing/2014/main" id="{2E3A5FBB-692B-4B2C-BA4F-F8614851D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595" y="1201262"/>
            <a:ext cx="4910612" cy="4543555"/>
          </a:xfrm>
          <a:prstGeom prst="rect">
            <a:avLst/>
          </a:prstGeom>
        </p:spPr>
      </p:pic>
    </p:spTree>
    <p:extLst>
      <p:ext uri="{BB962C8B-B14F-4D97-AF65-F5344CB8AC3E}">
        <p14:creationId xmlns:p14="http://schemas.microsoft.com/office/powerpoint/2010/main" val="3378306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147C3A-C7C4-4F88-AF42-8A0AD4BD3148}"/>
              </a:ext>
            </a:extLst>
          </p:cNvPr>
          <p:cNvSpPr>
            <a:spLocks noGrp="1"/>
          </p:cNvSpPr>
          <p:nvPr>
            <p:ph type="title"/>
          </p:nvPr>
        </p:nvSpPr>
        <p:spPr/>
        <p:txBody>
          <a:bodyPr/>
          <a:lstStyle/>
          <a:p>
            <a:r>
              <a:rPr lang="en-GB" dirty="0"/>
              <a:t>“A generalized matrix profile framework with support for contextual series analysis”, De Paepe et al., 2020</a:t>
            </a:r>
            <a:endParaRPr lang="it-IT" dirty="0"/>
          </a:p>
        </p:txBody>
      </p:sp>
      <p:sp>
        <p:nvSpPr>
          <p:cNvPr id="3" name="Segnaposto contenuto 2">
            <a:extLst>
              <a:ext uri="{FF2B5EF4-FFF2-40B4-BE49-F238E27FC236}">
                <a16:creationId xmlns:a16="http://schemas.microsoft.com/office/drawing/2014/main" id="{88468907-A5C6-4CC3-A3A7-352E1CA48F28}"/>
              </a:ext>
            </a:extLst>
          </p:cNvPr>
          <p:cNvSpPr>
            <a:spLocks noGrp="1"/>
          </p:cNvSpPr>
          <p:nvPr>
            <p:ph sz="half" idx="13"/>
          </p:nvPr>
        </p:nvSpPr>
        <p:spPr>
          <a:xfrm>
            <a:off x="388411" y="746471"/>
            <a:ext cx="11415177" cy="5484290"/>
          </a:xfrm>
        </p:spPr>
        <p:txBody>
          <a:bodyPr/>
          <a:lstStyle/>
          <a:p>
            <a:r>
              <a:rPr lang="it-IT" sz="1600" dirty="0"/>
              <a:t>This paper introduces two main novelties regarding the Matrix Profile; the first one is the </a:t>
            </a:r>
            <a:r>
              <a:rPr lang="it-IT" sz="1600" b="1" dirty="0"/>
              <a:t>Series Distance Matrix (SDM) </a:t>
            </a:r>
            <a:r>
              <a:rPr lang="it-IT" sz="1600" dirty="0"/>
              <a:t>and the second one is the </a:t>
            </a:r>
            <a:r>
              <a:rPr lang="it-IT" sz="1600" b="1" dirty="0"/>
              <a:t>Contextual Matrix Profile (CMP);</a:t>
            </a:r>
          </a:p>
          <a:p>
            <a:r>
              <a:rPr lang="it-IT" sz="1600" dirty="0"/>
              <a:t>The SDM is a framework that separates components that calculate distances between subsequences of input series </a:t>
            </a:r>
            <a:r>
              <a:rPr lang="it-IT" sz="1600" b="1" dirty="0"/>
              <a:t>(SDM-generators) </a:t>
            </a:r>
            <a:r>
              <a:rPr lang="it-IT" sz="1600" dirty="0"/>
              <a:t>from components that process these distances in a meaningful way </a:t>
            </a:r>
            <a:r>
              <a:rPr lang="it-IT" sz="1600" b="1" dirty="0"/>
              <a:t>(SDM-consumers)</a:t>
            </a:r>
            <a:r>
              <a:rPr lang="it-IT" sz="1600" dirty="0"/>
              <a:t>.</a:t>
            </a:r>
            <a:r>
              <a:rPr lang="it-IT" sz="1600" b="1" dirty="0"/>
              <a:t> </a:t>
            </a:r>
            <a:r>
              <a:rPr lang="it-IT" sz="1600" dirty="0"/>
              <a:t>This allows for an easy integration of existing MP extensions from literature, that can be packaged as SDM-generators or SDM-consumers and plugged into the SDM framework, and </a:t>
            </a:r>
            <a:r>
              <a:rPr lang="it-IT" sz="1600" b="1" dirty="0"/>
              <a:t>makes it easy to combine different techniques freely without additional effort</a:t>
            </a:r>
            <a:r>
              <a:rPr lang="it-IT" sz="1600" dirty="0"/>
              <a:t>. Just as an example of the benefits deriving from this, distances can be processed only once but processed by multiple consumers in combined calculations, resulting in an overall more efficient solution. The authors released a Python library at </a:t>
            </a:r>
            <a:r>
              <a:rPr lang="it-IT" sz="1600" dirty="0">
                <a:hlinkClick r:id="rId2"/>
              </a:rPr>
              <a:t>https://github.com/predict-idlab/seriesdistancematrix</a:t>
            </a:r>
            <a:r>
              <a:rPr lang="it-IT" sz="1600" dirty="0"/>
              <a:t> that implements the SDM framework.</a:t>
            </a:r>
          </a:p>
          <a:p>
            <a:r>
              <a:rPr lang="it-IT" sz="1600" dirty="0"/>
              <a:t>The CMP can be seen as </a:t>
            </a:r>
            <a:r>
              <a:rPr lang="it-IT" sz="1600" b="1" dirty="0"/>
              <a:t>a configurable, 2-dimensional version of the MP</a:t>
            </a:r>
            <a:r>
              <a:rPr lang="it-IT" sz="1600" dirty="0"/>
              <a:t>, that tracks multiple matches across window regions of the series whereas the MP tracks one match for each window. The authors suggest that beside enhanced data visualization, the CMP can also be used for </a:t>
            </a:r>
            <a:r>
              <a:rPr lang="it-IT" sz="1600" b="1" dirty="0"/>
              <a:t>detecting anomalies that are not discords</a:t>
            </a:r>
            <a:r>
              <a:rPr lang="it-IT" sz="1600" dirty="0"/>
              <a:t>. The CMP builds upon the same fundamental concept of the MP, that is the </a:t>
            </a:r>
            <a:r>
              <a:rPr lang="it-IT" sz="1600" b="1" dirty="0"/>
              <a:t>distance matrix (DM) </a:t>
            </a:r>
            <a:r>
              <a:rPr lang="it-IT" sz="1600" dirty="0"/>
              <a:t>containing the distances of all subsequences from the first input series to all distances from the second input series; the MP is defined as column-wise minimum over the entire distance matrix, while the CMP is defined as the minimum over rectangular regions of the distance matrix. These rectangles may or may not cover the entire distance matrix and their configuration is up to the user. Also, the CMP-consumer can be configured in a way that it calculates the MP; in this way, the CMP can be seen as a generalization of the MP.</a:t>
            </a:r>
          </a:p>
          <a:p>
            <a:r>
              <a:rPr lang="it-IT" sz="1600" dirty="0"/>
              <a:t>The authors suggest that the main use cases for CMP are </a:t>
            </a:r>
            <a:r>
              <a:rPr lang="it-IT" sz="1600" b="1" dirty="0"/>
              <a:t>data visualization and anomaly detection</a:t>
            </a:r>
            <a:r>
              <a:rPr lang="it-IT" sz="1600" dirty="0"/>
              <a:t>. </a:t>
            </a:r>
          </a:p>
          <a:p>
            <a:r>
              <a:rPr lang="it-IT" sz="1600" dirty="0"/>
              <a:t>For data visualization, the CMP can be used to gain insight into the dataset it was built on, and can be used to find patterns and deviations from these patterns that might require further investigation. The authors suggest that the main difference between CMP and MP for data visualization is that the </a:t>
            </a:r>
            <a:r>
              <a:rPr lang="it-IT" sz="1600" b="1" dirty="0"/>
              <a:t>MP is unable to capture the periodic nature of the data </a:t>
            </a:r>
            <a:r>
              <a:rPr lang="it-IT" sz="1600" dirty="0"/>
              <a:t>since each sequence is compared against all other sequences rather that multiple spans like the CMP does. </a:t>
            </a:r>
          </a:p>
        </p:txBody>
      </p:sp>
    </p:spTree>
    <p:extLst>
      <p:ext uri="{BB962C8B-B14F-4D97-AF65-F5344CB8AC3E}">
        <p14:creationId xmlns:p14="http://schemas.microsoft.com/office/powerpoint/2010/main" val="1681701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147C3A-C7C4-4F88-AF42-8A0AD4BD3148}"/>
              </a:ext>
            </a:extLst>
          </p:cNvPr>
          <p:cNvSpPr>
            <a:spLocks noGrp="1"/>
          </p:cNvSpPr>
          <p:nvPr>
            <p:ph type="title"/>
          </p:nvPr>
        </p:nvSpPr>
        <p:spPr/>
        <p:txBody>
          <a:bodyPr/>
          <a:lstStyle/>
          <a:p>
            <a:r>
              <a:rPr lang="en-GB" dirty="0"/>
              <a:t>“A generalized matrix profile framework with support for contextual series analysis”, De Paepe et al., 2020</a:t>
            </a:r>
            <a:endParaRPr lang="it-IT" dirty="0"/>
          </a:p>
        </p:txBody>
      </p:sp>
      <p:sp>
        <p:nvSpPr>
          <p:cNvPr id="3" name="Segnaposto contenuto 2">
            <a:extLst>
              <a:ext uri="{FF2B5EF4-FFF2-40B4-BE49-F238E27FC236}">
                <a16:creationId xmlns:a16="http://schemas.microsoft.com/office/drawing/2014/main" id="{88468907-A5C6-4CC3-A3A7-352E1CA48F28}"/>
              </a:ext>
            </a:extLst>
          </p:cNvPr>
          <p:cNvSpPr>
            <a:spLocks noGrp="1"/>
          </p:cNvSpPr>
          <p:nvPr>
            <p:ph sz="half" idx="13"/>
          </p:nvPr>
        </p:nvSpPr>
        <p:spPr>
          <a:xfrm>
            <a:off x="388411" y="727832"/>
            <a:ext cx="11415177" cy="5502951"/>
          </a:xfrm>
        </p:spPr>
        <p:txBody>
          <a:bodyPr/>
          <a:lstStyle/>
          <a:p>
            <a:r>
              <a:rPr lang="it-IT" sz="1600" dirty="0"/>
              <a:t>As an example of this use for data visualization, a case study on a dataset of New York Taxi passengers numbers is presented. The CMP that results from considering a window length of 22 hours (the remaining 2 hours are not considered for allowing temporal shift when comparing windows and each subsequence starts between midnight and 02:00) shows a pattern of small squares and indicates that there are tipically</a:t>
            </a:r>
            <a:r>
              <a:rPr lang="it-IT" sz="1600" b="1" dirty="0"/>
              <a:t> 5 days displaying similar behavior, followed by 2 days of different behavior: these periodic patterns represent the cycle of weekdays/weekends and such information can not be found when visualizing MP</a:t>
            </a:r>
            <a:r>
              <a:rPr lang="it-IT" sz="1600" dirty="0"/>
              <a:t>.</a:t>
            </a:r>
          </a:p>
          <a:p>
            <a:r>
              <a:rPr lang="it-IT" sz="1600" dirty="0"/>
              <a:t>For anomaly detection, the authors examined the same dataset and applied a custom technique in order to obtain single-days anomaly scores based on the values of the CMP at each point, distinguishing weekdays from Saturdays and Sundays. Applying the Elbow method, they found a threshold to obtain the number of anomalous days in the dataset. After applying a similar reasoning to the MP (where the discords are considered anomalies), they found that the two methods returned different days as anomalous and the CMP returns anomalous days that are noticeably different from the majority of the reference days, while the MP returns various days where the «anomaly» is due to a spike or an elongated tail or a bump.</a:t>
            </a:r>
          </a:p>
          <a:p>
            <a:r>
              <a:rPr lang="it-IT" sz="1600" dirty="0"/>
              <a:t>The authors end this analyses with their opinion on the CMP vs MP:</a:t>
            </a:r>
          </a:p>
          <a:p>
            <a:pPr algn="l"/>
            <a:r>
              <a:rPr lang="en-US" sz="1600" b="0" i="1" u="none" strike="noStrike" baseline="0" dirty="0">
                <a:latin typeface="CharisSIL"/>
              </a:rPr>
              <a:t>“The question arises: which of these techniques is best suited for anomaly detection? While we suspect most users will find the results of the CMP to be more insightful for this specific dataset, the general answer remains </a:t>
            </a:r>
            <a:r>
              <a:rPr lang="en-US" sz="1600" b="0" i="1" u="none" strike="noStrike" baseline="0" dirty="0">
                <a:latin typeface="CharisSIL-Italic"/>
              </a:rPr>
              <a:t>‘‘it depends’’</a:t>
            </a:r>
            <a:r>
              <a:rPr lang="en-US" sz="1600" b="0" i="1" u="none" strike="noStrike" baseline="0" dirty="0">
                <a:latin typeface="CharisSIL"/>
              </a:rPr>
              <a:t>. Fundamentally, both techniques are searching for different things. While the </a:t>
            </a:r>
            <a:r>
              <a:rPr lang="en-US" sz="1600" b="1" i="1" u="none" strike="noStrike" baseline="0" dirty="0">
                <a:latin typeface="CharisSIL"/>
              </a:rPr>
              <a:t>Matrix Profile is looking for the most unique patterns (discords) </a:t>
            </a:r>
            <a:r>
              <a:rPr lang="en-US" sz="1600" b="0" i="1" u="none" strike="noStrike" baseline="0" dirty="0">
                <a:latin typeface="CharisSIL"/>
              </a:rPr>
              <a:t>in the series, the </a:t>
            </a:r>
            <a:r>
              <a:rPr lang="en-US" sz="1600" b="1" i="1" u="none" strike="noStrike" baseline="0" dirty="0">
                <a:latin typeface="CharisSIL"/>
              </a:rPr>
              <a:t>CMP based anomaly detection is looking for patterns that differ most from a group of reference contexts</a:t>
            </a:r>
            <a:r>
              <a:rPr lang="en-US" sz="1600" b="0" i="1" u="none" strike="noStrike" baseline="0" dirty="0">
                <a:latin typeface="CharisSIL"/>
              </a:rPr>
              <a:t>. Both approaches will have applications depending on the type of anomalies the user is interested in. Whereas a simple distance matrix between weekdays and weekends could also have found these anomalies, this assumes knowing the underlying pattern in advance. One benefit of the CMP is that </a:t>
            </a:r>
            <a:r>
              <a:rPr lang="en-US" sz="1600" b="1" i="1" u="none" strike="noStrike" baseline="0" dirty="0">
                <a:latin typeface="CharisSIL"/>
              </a:rPr>
              <a:t>it allows us to discover these patterns when the pattern is </a:t>
            </a:r>
            <a:r>
              <a:rPr lang="en-US" sz="1600" b="1" i="1" u="none" strike="noStrike" baseline="0" dirty="0">
                <a:latin typeface="CharisSIL-Italic"/>
              </a:rPr>
              <a:t>unknown in advance</a:t>
            </a:r>
            <a:r>
              <a:rPr lang="en-US" sz="1600" b="0" i="1" u="none" strike="noStrike" baseline="0" dirty="0">
                <a:latin typeface="CharisSIL"/>
              </a:rPr>
              <a:t>, which is often the case. So, assuming we did not know the weekday/weekend similarity beforehand, we could have easily deduced it by visualizing the CMP.</a:t>
            </a:r>
            <a:r>
              <a:rPr lang="en-US" dirty="0">
                <a:latin typeface="CharisSIL"/>
              </a:rPr>
              <a:t> </a:t>
            </a:r>
            <a:r>
              <a:rPr lang="en-US" sz="1600" b="0" i="1" u="none" strike="noStrike" baseline="0" dirty="0">
                <a:latin typeface="CharisSIL"/>
              </a:rPr>
              <a:t>The CMP has one other major advantage over a basic distance matrix, </a:t>
            </a:r>
            <a:r>
              <a:rPr lang="en-US" sz="1600" b="1" i="1" u="none" strike="noStrike" baseline="0" dirty="0">
                <a:latin typeface="CharisSIL"/>
              </a:rPr>
              <a:t>it allows for a (time) shift when </a:t>
            </a:r>
            <a:r>
              <a:rPr lang="it-IT" sz="1600" b="1" i="1" u="none" strike="noStrike" baseline="0" dirty="0">
                <a:latin typeface="CharisSIL"/>
              </a:rPr>
              <a:t>comparing sequences</a:t>
            </a:r>
            <a:r>
              <a:rPr lang="it-IT" sz="1600" b="0" i="1" u="none" strike="noStrike" baseline="0" dirty="0">
                <a:latin typeface="CharisSIL"/>
              </a:rPr>
              <a:t>, allowing us to recognize similar behavioral patterns despite them not being aligned in time. This flexibility comes at the cost of the user having to define the contexts, </a:t>
            </a:r>
            <a:r>
              <a:rPr lang="it-IT" sz="1600" b="1" i="1" u="none" strike="noStrike" baseline="0" dirty="0">
                <a:latin typeface="CharisSIL"/>
              </a:rPr>
              <a:t>often having to rely on expert knowledge of the underlying process</a:t>
            </a:r>
            <a:r>
              <a:rPr lang="it-IT" sz="1600" b="0" i="1" u="none" strike="noStrike" baseline="0" dirty="0">
                <a:latin typeface="CharisSIL"/>
              </a:rPr>
              <a:t>.»</a:t>
            </a:r>
            <a:endParaRPr lang="it-IT" sz="1200" i="1" dirty="0"/>
          </a:p>
        </p:txBody>
      </p:sp>
    </p:spTree>
    <p:extLst>
      <p:ext uri="{BB962C8B-B14F-4D97-AF65-F5344CB8AC3E}">
        <p14:creationId xmlns:p14="http://schemas.microsoft.com/office/powerpoint/2010/main" val="58476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007CBC-B16F-4801-A3EC-6BF3D22BDA96}"/>
              </a:ext>
            </a:extLst>
          </p:cNvPr>
          <p:cNvSpPr>
            <a:spLocks noGrp="1"/>
          </p:cNvSpPr>
          <p:nvPr>
            <p:ph type="title"/>
          </p:nvPr>
        </p:nvSpPr>
        <p:spPr/>
        <p:txBody>
          <a:bodyPr/>
          <a:lstStyle/>
          <a:p>
            <a:r>
              <a:rPr lang="en-GB" dirty="0"/>
              <a:t>“A generalized matrix profile framework with support for contextual series analysis”, De Paepe et al., 2020</a:t>
            </a:r>
            <a:endParaRPr lang="it-IT" dirty="0"/>
          </a:p>
        </p:txBody>
      </p:sp>
      <p:pic>
        <p:nvPicPr>
          <p:cNvPr id="4" name="Segnaposto contenuto 3">
            <a:extLst>
              <a:ext uri="{FF2B5EF4-FFF2-40B4-BE49-F238E27FC236}">
                <a16:creationId xmlns:a16="http://schemas.microsoft.com/office/drawing/2014/main" id="{0B0AB68D-EEA1-41C1-8837-A0B8332ED68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84170" y="1163034"/>
            <a:ext cx="6296752" cy="4531932"/>
          </a:xfrm>
          <a:prstGeom prst="rect">
            <a:avLst/>
          </a:prstGeom>
        </p:spPr>
      </p:pic>
      <p:pic>
        <p:nvPicPr>
          <p:cNvPr id="5" name="Segnaposto contenuto 4">
            <a:extLst>
              <a:ext uri="{FF2B5EF4-FFF2-40B4-BE49-F238E27FC236}">
                <a16:creationId xmlns:a16="http://schemas.microsoft.com/office/drawing/2014/main" id="{6B5E433B-CD62-4A96-A39E-C46DFBBA9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353" y="750887"/>
            <a:ext cx="5596477" cy="5356225"/>
          </a:xfrm>
          <a:prstGeom prst="rect">
            <a:avLst/>
          </a:prstGeom>
        </p:spPr>
      </p:pic>
    </p:spTree>
    <p:extLst>
      <p:ext uri="{BB962C8B-B14F-4D97-AF65-F5344CB8AC3E}">
        <p14:creationId xmlns:p14="http://schemas.microsoft.com/office/powerpoint/2010/main" val="204071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81F9D1-A87F-499A-A638-8D336A18D3FE}"/>
              </a:ext>
            </a:extLst>
          </p:cNvPr>
          <p:cNvSpPr>
            <a:spLocks noGrp="1"/>
          </p:cNvSpPr>
          <p:nvPr>
            <p:ph type="title"/>
          </p:nvPr>
        </p:nvSpPr>
        <p:spPr/>
        <p:txBody>
          <a:bodyPr/>
          <a:lstStyle/>
          <a:p>
            <a:r>
              <a:rPr lang="en-GB" dirty="0"/>
              <a:t>“A generalized matrix profile framework with support for contextual series analysis”, De Paepe et al., 2020</a:t>
            </a:r>
            <a:endParaRPr lang="it-IT" dirty="0"/>
          </a:p>
        </p:txBody>
      </p:sp>
      <p:pic>
        <p:nvPicPr>
          <p:cNvPr id="7" name="Immagine 6" descr="Immagine che contiene tavolo&#10;&#10;Descrizione generata automaticamente">
            <a:extLst>
              <a:ext uri="{FF2B5EF4-FFF2-40B4-BE49-F238E27FC236}">
                <a16:creationId xmlns:a16="http://schemas.microsoft.com/office/drawing/2014/main" id="{0B2965C0-E8D0-4A65-B6EA-2BDC7EFC1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6" y="1370008"/>
            <a:ext cx="3122680" cy="3556555"/>
          </a:xfrm>
          <a:prstGeom prst="rect">
            <a:avLst/>
          </a:prstGeom>
        </p:spPr>
      </p:pic>
      <p:pic>
        <p:nvPicPr>
          <p:cNvPr id="11" name="Immagine 10">
            <a:extLst>
              <a:ext uri="{FF2B5EF4-FFF2-40B4-BE49-F238E27FC236}">
                <a16:creationId xmlns:a16="http://schemas.microsoft.com/office/drawing/2014/main" id="{C19C4F54-E9F4-4C6C-945A-7621E4621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048" y="746471"/>
            <a:ext cx="4773981" cy="5470840"/>
          </a:xfrm>
          <a:prstGeom prst="rect">
            <a:avLst/>
          </a:prstGeom>
        </p:spPr>
      </p:pic>
      <p:pic>
        <p:nvPicPr>
          <p:cNvPr id="4" name="Immagine 3">
            <a:extLst>
              <a:ext uri="{FF2B5EF4-FFF2-40B4-BE49-F238E27FC236}">
                <a16:creationId xmlns:a16="http://schemas.microsoft.com/office/drawing/2014/main" id="{1B6E545D-E374-4730-A4DC-6276EA91D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757" y="880811"/>
            <a:ext cx="4006503" cy="5096378"/>
          </a:xfrm>
          <a:prstGeom prst="rect">
            <a:avLst/>
          </a:prstGeom>
        </p:spPr>
      </p:pic>
    </p:spTree>
    <p:extLst>
      <p:ext uri="{BB962C8B-B14F-4D97-AF65-F5344CB8AC3E}">
        <p14:creationId xmlns:p14="http://schemas.microsoft.com/office/powerpoint/2010/main" val="2504245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3337A8-29D2-47B6-92EC-D9DE79A5CD4F}"/>
              </a:ext>
            </a:extLst>
          </p:cNvPr>
          <p:cNvSpPr>
            <a:spLocks noGrp="1"/>
          </p:cNvSpPr>
          <p:nvPr>
            <p:ph type="title"/>
          </p:nvPr>
        </p:nvSpPr>
        <p:spPr/>
        <p:txBody>
          <a:bodyPr/>
          <a:lstStyle/>
          <a:p>
            <a:r>
              <a:rPr lang="en-US" b="1" i="0" u="none" strike="noStrike" baseline="0" dirty="0"/>
              <a:t>“Matrix Profile XVII: Indexing the Matrix Profile to Allow Arbitrary Range Queries”, Zhu et al., 2020</a:t>
            </a:r>
            <a:endParaRPr lang="it-IT" sz="2400" dirty="0"/>
          </a:p>
        </p:txBody>
      </p:sp>
      <p:sp>
        <p:nvSpPr>
          <p:cNvPr id="3" name="Segnaposto contenuto 2">
            <a:extLst>
              <a:ext uri="{FF2B5EF4-FFF2-40B4-BE49-F238E27FC236}">
                <a16:creationId xmlns:a16="http://schemas.microsoft.com/office/drawing/2014/main" id="{2CCF63F0-1C01-4B11-953F-38BF061DE1B2}"/>
              </a:ext>
            </a:extLst>
          </p:cNvPr>
          <p:cNvSpPr>
            <a:spLocks noGrp="1"/>
          </p:cNvSpPr>
          <p:nvPr>
            <p:ph sz="half" idx="13"/>
          </p:nvPr>
        </p:nvSpPr>
        <p:spPr/>
        <p:txBody>
          <a:bodyPr/>
          <a:lstStyle/>
          <a:p>
            <a:r>
              <a:rPr lang="it-IT" sz="1600" dirty="0"/>
              <a:t>This paper belongs to the «fundamental» ones that are shown on the official MP website, although there is no direct link to it and the website that should contain the related code (</a:t>
            </a:r>
            <a:r>
              <a:rPr lang="it-IT" sz="1600" dirty="0">
                <a:hlinkClick r:id="rId2"/>
              </a:rPr>
              <a:t>https://sites.google.com/site/arbitraryrangemp/</a:t>
            </a:r>
            <a:r>
              <a:rPr lang="it-IT" sz="1600" dirty="0"/>
              <a:t>) appears to be empty (maybe the idea was discontinued or not completed?)</a:t>
            </a:r>
          </a:p>
          <a:p>
            <a:pPr marL="0" indent="0">
              <a:buNone/>
            </a:pPr>
            <a:endParaRPr lang="it-IT" sz="1600" dirty="0"/>
          </a:p>
          <a:p>
            <a:r>
              <a:rPr lang="it-IT" sz="1600" dirty="0"/>
              <a:t>Nevertheless, the novelties presented in this work seem quite useful for the anomaly detection task in the energy and buildings field, since we may often want </a:t>
            </a:r>
            <a:r>
              <a:rPr lang="it-IT" sz="1600" b="1" dirty="0"/>
              <a:t>to focus only on certain periods of a time series </a:t>
            </a:r>
            <a:r>
              <a:rPr lang="it-IT" sz="1600" dirty="0"/>
              <a:t>and being able to do so in an automated way can speed up our research efforts by a significant margin.</a:t>
            </a:r>
          </a:p>
          <a:p>
            <a:pPr marL="0" indent="0">
              <a:buNone/>
            </a:pPr>
            <a:endParaRPr lang="it-IT" sz="1600" dirty="0"/>
          </a:p>
          <a:p>
            <a:r>
              <a:rPr lang="it-IT" sz="1600" dirty="0"/>
              <a:t>The main contribution this paper makes is introducing the </a:t>
            </a:r>
            <a:r>
              <a:rPr lang="it-IT" sz="1600" b="1" dirty="0"/>
              <a:t>STUMP </a:t>
            </a:r>
            <a:r>
              <a:rPr lang="it-IT" sz="1600" dirty="0"/>
              <a:t>(</a:t>
            </a:r>
            <a:r>
              <a:rPr lang="it-IT" sz="1600" b="1" dirty="0"/>
              <a:t>S</a:t>
            </a:r>
            <a:r>
              <a:rPr lang="it-IT" sz="1600" dirty="0"/>
              <a:t>calable </a:t>
            </a:r>
            <a:r>
              <a:rPr lang="it-IT" sz="1600" b="1" dirty="0"/>
              <a:t>T</a:t>
            </a:r>
            <a:r>
              <a:rPr lang="it-IT" sz="1600" dirty="0"/>
              <a:t>ime </a:t>
            </a:r>
            <a:r>
              <a:rPr lang="it-IT" sz="1600" b="1" dirty="0"/>
              <a:t>S</a:t>
            </a:r>
            <a:r>
              <a:rPr lang="it-IT" sz="1600" dirty="0"/>
              <a:t>eries </a:t>
            </a:r>
            <a:r>
              <a:rPr lang="it-IT" sz="1600" b="1" dirty="0"/>
              <a:t>U</a:t>
            </a:r>
            <a:r>
              <a:rPr lang="it-IT" sz="1600" dirty="0"/>
              <a:t>bication </a:t>
            </a:r>
            <a:r>
              <a:rPr lang="it-IT" sz="1600" b="1" dirty="0"/>
              <a:t>M</a:t>
            </a:r>
            <a:r>
              <a:rPr lang="it-IT" sz="1600" dirty="0"/>
              <a:t>atrix </a:t>
            </a:r>
            <a:r>
              <a:rPr lang="it-IT" sz="1600" b="1" dirty="0"/>
              <a:t>P</a:t>
            </a:r>
            <a:r>
              <a:rPr lang="it-IT" sz="1600" dirty="0"/>
              <a:t>rofile) algorithm, whose goal is to produce a «meta» Matrix Profile that can be precomupted and incrementally maintained and be used to quickly produce both a standard MP corresponding to an arbitrary region of a time series and a standard MP corresponding to a time series with an arbitrary region excluded.</a:t>
            </a:r>
          </a:p>
          <a:p>
            <a:pPr marL="0" indent="0">
              <a:buNone/>
            </a:pPr>
            <a:endParaRPr lang="it-IT" sz="1600" dirty="0"/>
          </a:p>
          <a:p>
            <a:r>
              <a:rPr lang="it-IT" sz="1600" dirty="0"/>
              <a:t>A real-life case study is presented for a time series with a three-years length, showing that computing </a:t>
            </a:r>
            <a:r>
              <a:rPr lang="it-IT" sz="1600" b="1" dirty="0"/>
              <a:t>the full MP hides certain discords</a:t>
            </a:r>
            <a:r>
              <a:rPr lang="it-IT" sz="1600" dirty="0"/>
              <a:t>, related to recurring annual events in the three years, that are evident when computing the monthly MPs. The authors claim that with their algorithm all the monthly MPs can be computed </a:t>
            </a:r>
            <a:r>
              <a:rPr lang="it-IT" sz="1600" b="1" dirty="0"/>
              <a:t>within less than a second</a:t>
            </a:r>
            <a:r>
              <a:rPr lang="it-IT" sz="1600" dirty="0"/>
              <a:t>.</a:t>
            </a:r>
          </a:p>
          <a:p>
            <a:pPr marL="0" indent="0">
              <a:buNone/>
            </a:pPr>
            <a:endParaRPr lang="it-IT" sz="1600" dirty="0"/>
          </a:p>
          <a:p>
            <a:r>
              <a:rPr lang="it-IT" sz="1600" dirty="0"/>
              <a:t>Overall, the approach can prove very useful when there is a need to analyze motifs/discords in a dataset specifying a query range, and being able to compute all the MPs in a very fast way can allow user-interactive comparison of the MPs corresponding to various ranges and their differences in terms of motifs/discords that emerge from a particular setting.</a:t>
            </a:r>
          </a:p>
        </p:txBody>
      </p:sp>
    </p:spTree>
    <p:extLst>
      <p:ext uri="{BB962C8B-B14F-4D97-AF65-F5344CB8AC3E}">
        <p14:creationId xmlns:p14="http://schemas.microsoft.com/office/powerpoint/2010/main" val="933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7AA0EF-DD76-4CBC-B102-19691B8ADB11}"/>
              </a:ext>
            </a:extLst>
          </p:cNvPr>
          <p:cNvSpPr>
            <a:spLocks noGrp="1"/>
          </p:cNvSpPr>
          <p:nvPr>
            <p:ph type="title"/>
          </p:nvPr>
        </p:nvSpPr>
        <p:spPr/>
        <p:txBody>
          <a:bodyPr/>
          <a:lstStyle/>
          <a:p>
            <a:r>
              <a:rPr lang="en-US" b="1" i="0" u="none" strike="noStrike" baseline="0" dirty="0"/>
              <a:t>“Matrix Profile XVII: Indexing the Matrix Profile to Allow Arbitrary Range Queries”, Zhu et al., 2020</a:t>
            </a:r>
            <a:endParaRPr lang="it-IT" dirty="0"/>
          </a:p>
        </p:txBody>
      </p:sp>
      <p:pic>
        <p:nvPicPr>
          <p:cNvPr id="5" name="Segnaposto contenuto 4">
            <a:extLst>
              <a:ext uri="{FF2B5EF4-FFF2-40B4-BE49-F238E27FC236}">
                <a16:creationId xmlns:a16="http://schemas.microsoft.com/office/drawing/2014/main" id="{1505CE3A-7C78-4CD5-9A54-766C73F243ED}"/>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07893" y="1122495"/>
            <a:ext cx="4265325" cy="3111810"/>
          </a:xfrm>
        </p:spPr>
      </p:pic>
      <p:pic>
        <p:nvPicPr>
          <p:cNvPr id="7" name="Immagine 6">
            <a:extLst>
              <a:ext uri="{FF2B5EF4-FFF2-40B4-BE49-F238E27FC236}">
                <a16:creationId xmlns:a16="http://schemas.microsoft.com/office/drawing/2014/main" id="{3CE83087-4EF5-489B-9CEB-B24D2AE7B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567" y="4390652"/>
            <a:ext cx="4730866" cy="1805068"/>
          </a:xfrm>
          <a:prstGeom prst="rect">
            <a:avLst/>
          </a:prstGeom>
        </p:spPr>
      </p:pic>
      <p:pic>
        <p:nvPicPr>
          <p:cNvPr id="9" name="Immagine 8">
            <a:extLst>
              <a:ext uri="{FF2B5EF4-FFF2-40B4-BE49-F238E27FC236}">
                <a16:creationId xmlns:a16="http://schemas.microsoft.com/office/drawing/2014/main" id="{00909198-1E9B-425F-AD1E-9FB2E6D9E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724" y="1085052"/>
            <a:ext cx="4730865" cy="3186695"/>
          </a:xfrm>
          <a:prstGeom prst="rect">
            <a:avLst/>
          </a:prstGeom>
        </p:spPr>
      </p:pic>
    </p:spTree>
    <p:extLst>
      <p:ext uri="{BB962C8B-B14F-4D97-AF65-F5344CB8AC3E}">
        <p14:creationId xmlns:p14="http://schemas.microsoft.com/office/powerpoint/2010/main" val="3475003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753AAE-C81C-41D4-B0E5-82944D04AFA1}"/>
              </a:ext>
            </a:extLst>
          </p:cNvPr>
          <p:cNvSpPr>
            <a:spLocks noGrp="1"/>
          </p:cNvSpPr>
          <p:nvPr>
            <p:ph type="title"/>
          </p:nvPr>
        </p:nvSpPr>
        <p:spPr/>
        <p:txBody>
          <a:bodyPr/>
          <a:lstStyle/>
          <a:p>
            <a:r>
              <a:rPr lang="en-US" i="0" u="none" strike="noStrike" baseline="0" dirty="0"/>
              <a:t>“Elastic Time Series Motifs and Discords”, Silva et al., 2018</a:t>
            </a:r>
            <a:endParaRPr lang="it-IT" dirty="0"/>
          </a:p>
        </p:txBody>
      </p:sp>
      <p:sp>
        <p:nvSpPr>
          <p:cNvPr id="3" name="Segnaposto contenuto 2">
            <a:extLst>
              <a:ext uri="{FF2B5EF4-FFF2-40B4-BE49-F238E27FC236}">
                <a16:creationId xmlns:a16="http://schemas.microsoft.com/office/drawing/2014/main" id="{B9F60FEB-59A6-4E37-BCD3-1D62DB776A06}"/>
              </a:ext>
            </a:extLst>
          </p:cNvPr>
          <p:cNvSpPr>
            <a:spLocks noGrp="1"/>
          </p:cNvSpPr>
          <p:nvPr>
            <p:ph sz="half" idx="13"/>
          </p:nvPr>
        </p:nvSpPr>
        <p:spPr>
          <a:xfrm>
            <a:off x="388411" y="811785"/>
            <a:ext cx="11415177" cy="5744480"/>
          </a:xfrm>
        </p:spPr>
        <p:txBody>
          <a:bodyPr/>
          <a:lstStyle/>
          <a:p>
            <a:r>
              <a:rPr lang="it-IT" sz="1600" dirty="0"/>
              <a:t>In this paper, the authors introduce the a new distance for time series comparison, called </a:t>
            </a:r>
            <a:r>
              <a:rPr lang="it-IT" sz="1600" b="1" dirty="0"/>
              <a:t>the Prefix and Suffix invariant DTW (</a:t>
            </a:r>
            <a:r>
              <a:rPr lang="el-GR" sz="1600" b="1" dirty="0"/>
              <a:t>ψ</a:t>
            </a:r>
            <a:r>
              <a:rPr lang="it-IT" sz="1600" b="1" dirty="0"/>
              <a:t>-DTW distance)</a:t>
            </a:r>
            <a:r>
              <a:rPr lang="it-IT" sz="1600" dirty="0"/>
              <a:t>. Their reasoning behind this novelty is that 1) the original MP algorithm uses the </a:t>
            </a:r>
            <a:r>
              <a:rPr lang="it-IT" sz="1600" b="1" dirty="0"/>
              <a:t>Euclidean distance which is not well-suited for a variety of tasks </a:t>
            </a:r>
            <a:r>
              <a:rPr lang="it-IT" sz="1600" dirty="0"/>
              <a:t>where warping (which is a small distortion of the time axis that usually occurs in motion tracking from subjects with different paces and music data with tempo differences) is a valuable feature because of the presence of </a:t>
            </a:r>
            <a:r>
              <a:rPr lang="it-IT" sz="1600" b="1" dirty="0"/>
              <a:t>nonlinear time accelerations</a:t>
            </a:r>
            <a:r>
              <a:rPr lang="it-IT" sz="1600" dirty="0"/>
              <a:t> (the authors show that the ED does not retrieve the most significant motifs/discords in application domains that tipically require warping) and 2) since working with streaming data should be fundamental for the previously listed application fields, the data may not be perfectly pre-segmented in sliding window-subsequences and there may be </a:t>
            </a:r>
            <a:r>
              <a:rPr lang="it-IT" sz="1600" b="1" dirty="0"/>
              <a:t>spurious endpoints that degrade the quality of the motifs and discords</a:t>
            </a:r>
            <a:r>
              <a:rPr lang="it-IT" sz="1600" dirty="0"/>
              <a:t> discovered.</a:t>
            </a:r>
          </a:p>
          <a:p>
            <a:pPr marL="0" indent="0">
              <a:buNone/>
            </a:pPr>
            <a:endParaRPr lang="it-IT" sz="1600" dirty="0"/>
          </a:p>
          <a:p>
            <a:r>
              <a:rPr lang="it-IT" sz="1600" dirty="0"/>
              <a:t>The </a:t>
            </a:r>
            <a:r>
              <a:rPr lang="el-GR" sz="1600" dirty="0"/>
              <a:t>ψ</a:t>
            </a:r>
            <a:r>
              <a:rPr lang="it-IT" sz="1600" dirty="0"/>
              <a:t>-DTW distance allows matching two subsequences under DTW </a:t>
            </a:r>
            <a:r>
              <a:rPr lang="it-IT" sz="1600" b="1" dirty="0"/>
              <a:t>ignoring up to </a:t>
            </a:r>
            <a:r>
              <a:rPr lang="it-IT" sz="1600" b="1" i="1" dirty="0"/>
              <a:t>r</a:t>
            </a:r>
            <a:r>
              <a:rPr lang="it-IT" sz="1600" b="1" dirty="0"/>
              <a:t> (a user-defined parameter) endpoints</a:t>
            </a:r>
            <a:r>
              <a:rPr lang="it-IT" sz="1600" dirty="0"/>
              <a:t>, so that subsequences whose length differ up to </a:t>
            </a:r>
            <a:r>
              <a:rPr lang="it-IT" sz="1600" i="1" dirty="0"/>
              <a:t>2r </a:t>
            </a:r>
            <a:r>
              <a:rPr lang="it-IT" sz="1600" dirty="0"/>
              <a:t>observations can be compared. The motifs/discords derived from this technique are referred to as </a:t>
            </a:r>
            <a:r>
              <a:rPr lang="it-IT" sz="1600" b="1" dirty="0"/>
              <a:t>Elastic Motifs (ELMO)/Discords (ELD)</a:t>
            </a:r>
            <a:r>
              <a:rPr lang="it-IT" sz="1600" dirty="0"/>
              <a:t> and a new </a:t>
            </a:r>
            <a:r>
              <a:rPr lang="el-GR" sz="1600" dirty="0"/>
              <a:t>ψ</a:t>
            </a:r>
            <a:r>
              <a:rPr lang="it-IT" sz="1600" dirty="0"/>
              <a:t>-DTW MP is constructed (Elastic Matrix Profile, EMP).</a:t>
            </a:r>
          </a:p>
          <a:p>
            <a:pPr marL="0" indent="0">
              <a:buNone/>
            </a:pPr>
            <a:endParaRPr lang="it-IT" sz="1600" dirty="0"/>
          </a:p>
          <a:p>
            <a:r>
              <a:rPr lang="it-IT" sz="1600" dirty="0"/>
              <a:t>The authors suggest that </a:t>
            </a:r>
            <a:r>
              <a:rPr lang="it-IT" sz="1600" b="1" dirty="0"/>
              <a:t>Classic DTW is not perfectly suitable</a:t>
            </a:r>
            <a:r>
              <a:rPr lang="it-IT" sz="1600" dirty="0"/>
              <a:t> for the task of motif/discord discovery in the domains that require warping, since DTW may discard several motifs by considering them distant because their endpoints are disproportionately contributing to the distance.</a:t>
            </a:r>
          </a:p>
          <a:p>
            <a:pPr marL="0" indent="0">
              <a:buNone/>
            </a:pPr>
            <a:endParaRPr lang="it-IT" sz="1600" dirty="0"/>
          </a:p>
          <a:p>
            <a:r>
              <a:rPr lang="it-IT" sz="1600" dirty="0"/>
              <a:t>Various case studies are presented where ED-based motifs and discords are compared to ELMO/ELD and the preference for the latter is justified for the specific applications.</a:t>
            </a:r>
          </a:p>
          <a:p>
            <a:r>
              <a:rPr lang="it-IT" sz="1600" dirty="0"/>
              <a:t>Source codes and datasets for reproducibility are available at </a:t>
            </a:r>
            <a:r>
              <a:rPr lang="it-IT" sz="1600" dirty="0">
                <a:hlinkClick r:id="rId2"/>
              </a:rPr>
              <a:t>https://sites.google.com/view/elastic-motifs-discords</a:t>
            </a:r>
            <a:r>
              <a:rPr lang="it-IT" sz="1600" dirty="0"/>
              <a:t>.</a:t>
            </a:r>
          </a:p>
          <a:p>
            <a:pPr marL="0" indent="0">
              <a:buNone/>
            </a:pPr>
            <a:endParaRPr lang="it-IT" sz="1600" dirty="0"/>
          </a:p>
          <a:p>
            <a:pPr marL="0" indent="0">
              <a:buNone/>
            </a:pPr>
            <a:endParaRPr lang="it-IT" sz="1600" dirty="0"/>
          </a:p>
        </p:txBody>
      </p:sp>
    </p:spTree>
    <p:extLst>
      <p:ext uri="{BB962C8B-B14F-4D97-AF65-F5344CB8AC3E}">
        <p14:creationId xmlns:p14="http://schemas.microsoft.com/office/powerpoint/2010/main" val="2420663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605CFC-5FE3-4054-8B40-BD46FC33025F}"/>
              </a:ext>
            </a:extLst>
          </p:cNvPr>
          <p:cNvSpPr>
            <a:spLocks noGrp="1"/>
          </p:cNvSpPr>
          <p:nvPr>
            <p:ph type="title"/>
          </p:nvPr>
        </p:nvSpPr>
        <p:spPr/>
        <p:txBody>
          <a:bodyPr/>
          <a:lstStyle/>
          <a:p>
            <a:r>
              <a:rPr lang="en-US" i="0" u="none" strike="noStrike" baseline="0" dirty="0"/>
              <a:t>“Elastic Time Series Motifs and Discords”, Silva et al., 2018</a:t>
            </a:r>
            <a:endParaRPr lang="it-IT" sz="2400" dirty="0"/>
          </a:p>
        </p:txBody>
      </p:sp>
      <p:pic>
        <p:nvPicPr>
          <p:cNvPr id="5" name="Segnaposto contenuto 4">
            <a:extLst>
              <a:ext uri="{FF2B5EF4-FFF2-40B4-BE49-F238E27FC236}">
                <a16:creationId xmlns:a16="http://schemas.microsoft.com/office/drawing/2014/main" id="{E8422178-EF36-4371-9284-8A487715A0BA}"/>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1009483"/>
            <a:ext cx="3581710" cy="1973751"/>
          </a:xfrm>
        </p:spPr>
      </p:pic>
      <p:pic>
        <p:nvPicPr>
          <p:cNvPr id="7" name="Immagine 6">
            <a:extLst>
              <a:ext uri="{FF2B5EF4-FFF2-40B4-BE49-F238E27FC236}">
                <a16:creationId xmlns:a16="http://schemas.microsoft.com/office/drawing/2014/main" id="{F61C8BBD-E15B-40B7-B756-624ACE83F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410" y="1438196"/>
            <a:ext cx="4702389" cy="1116324"/>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08E9FA90-BAB3-421D-9ACF-BFD4482FD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531" y="3246247"/>
            <a:ext cx="3859749" cy="2909152"/>
          </a:xfrm>
          <a:prstGeom prst="rect">
            <a:avLst/>
          </a:prstGeom>
        </p:spPr>
      </p:pic>
      <p:pic>
        <p:nvPicPr>
          <p:cNvPr id="11" name="Immagine 10">
            <a:extLst>
              <a:ext uri="{FF2B5EF4-FFF2-40B4-BE49-F238E27FC236}">
                <a16:creationId xmlns:a16="http://schemas.microsoft.com/office/drawing/2014/main" id="{BC13D4B1-CAFB-475F-81BB-4A1AD80F1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4924" y="3246245"/>
            <a:ext cx="4469568" cy="2552703"/>
          </a:xfrm>
          <a:prstGeom prst="rect">
            <a:avLst/>
          </a:prstGeom>
        </p:spPr>
      </p:pic>
      <p:pic>
        <p:nvPicPr>
          <p:cNvPr id="4" name="Immagine 3">
            <a:extLst>
              <a:ext uri="{FF2B5EF4-FFF2-40B4-BE49-F238E27FC236}">
                <a16:creationId xmlns:a16="http://schemas.microsoft.com/office/drawing/2014/main" id="{1C2C1447-3411-4AE5-91D7-E32A14121E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1520" y="907299"/>
            <a:ext cx="3249890" cy="2178118"/>
          </a:xfrm>
          <a:prstGeom prst="rect">
            <a:avLst/>
          </a:prstGeom>
        </p:spPr>
      </p:pic>
    </p:spTree>
    <p:extLst>
      <p:ext uri="{BB962C8B-B14F-4D97-AF65-F5344CB8AC3E}">
        <p14:creationId xmlns:p14="http://schemas.microsoft.com/office/powerpoint/2010/main" val="377588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0C5B27-A013-473C-A2FC-590005CC44F9}"/>
              </a:ext>
            </a:extLst>
          </p:cNvPr>
          <p:cNvSpPr>
            <a:spLocks noGrp="1"/>
          </p:cNvSpPr>
          <p:nvPr>
            <p:ph type="title"/>
          </p:nvPr>
        </p:nvSpPr>
        <p:spPr/>
        <p:txBody>
          <a:bodyPr/>
          <a:lstStyle/>
          <a:p>
            <a:r>
              <a:rPr lang="it-IT" dirty="0"/>
              <a:t>Existing literature on Matrix Profile applied to the Energy and Buildings research field</a:t>
            </a:r>
          </a:p>
        </p:txBody>
      </p:sp>
      <p:sp>
        <p:nvSpPr>
          <p:cNvPr id="3" name="Segnaposto contenuto 2">
            <a:extLst>
              <a:ext uri="{FF2B5EF4-FFF2-40B4-BE49-F238E27FC236}">
                <a16:creationId xmlns:a16="http://schemas.microsoft.com/office/drawing/2014/main" id="{EE82B9EA-1DB6-4107-A1C7-FCC49085B1B7}"/>
              </a:ext>
            </a:extLst>
          </p:cNvPr>
          <p:cNvSpPr>
            <a:spLocks noGrp="1"/>
          </p:cNvSpPr>
          <p:nvPr>
            <p:ph sz="half" idx="13"/>
          </p:nvPr>
        </p:nvSpPr>
        <p:spPr>
          <a:xfrm>
            <a:off x="388411" y="1134151"/>
            <a:ext cx="11415177" cy="5356800"/>
          </a:xfrm>
        </p:spPr>
        <p:txBody>
          <a:bodyPr/>
          <a:lstStyle/>
          <a:p>
            <a:r>
              <a:rPr lang="it-IT" dirty="0"/>
              <a:t>Currently, the literature regarding the applications of the </a:t>
            </a:r>
            <a:r>
              <a:rPr lang="it-IT" b="1" dirty="0"/>
              <a:t>Matrix Profile method in the Energy and Buildings </a:t>
            </a:r>
            <a:r>
              <a:rPr lang="it-IT" dirty="0"/>
              <a:t>research field is very sparse. </a:t>
            </a:r>
          </a:p>
          <a:p>
            <a:pPr marL="0" indent="0">
              <a:buNone/>
            </a:pPr>
            <a:endParaRPr lang="it-IT" dirty="0"/>
          </a:p>
          <a:p>
            <a:r>
              <a:rPr lang="it-IT" dirty="0"/>
              <a:t>To the best of my knowledge, there are </a:t>
            </a:r>
            <a:r>
              <a:rPr lang="it-IT" b="1" dirty="0"/>
              <a:t>only three papers</a:t>
            </a:r>
            <a:r>
              <a:rPr lang="it-IT" dirty="0"/>
              <a:t> that talk about the potential uses of the Matrix Profile to analyze buildings’ energy profiles in order to discover anomalies and other useful information.</a:t>
            </a:r>
          </a:p>
          <a:p>
            <a:pPr marL="0" indent="0">
              <a:buNone/>
            </a:pPr>
            <a:endParaRPr lang="it-IT" dirty="0"/>
          </a:p>
          <a:p>
            <a:r>
              <a:rPr lang="it-IT" dirty="0"/>
              <a:t>These three papers are:</a:t>
            </a:r>
          </a:p>
          <a:p>
            <a:pPr marL="342900" indent="-342900">
              <a:buFont typeface="+mj-lt"/>
              <a:buAutoNum type="arabicPeriod"/>
            </a:pPr>
            <a:r>
              <a:rPr lang="it-IT" dirty="0"/>
              <a:t>«Learning Dominant Usage from Anomaly Patterns in Building Energy Traces», Nichiforov et al., 2020</a:t>
            </a:r>
          </a:p>
          <a:p>
            <a:pPr marL="342900" indent="-342900">
              <a:buFont typeface="+mj-lt"/>
              <a:buAutoNum type="arabicPeriod"/>
            </a:pPr>
            <a:r>
              <a:rPr lang="it-IT" dirty="0"/>
              <a:t>«Information Extraction Approach for Energy Time Series Modelling», Nichiforov et al., 2020</a:t>
            </a:r>
          </a:p>
          <a:p>
            <a:pPr marL="342900" indent="-342900">
              <a:buFont typeface="+mj-lt"/>
              <a:buAutoNum type="arabicPeriod"/>
            </a:pPr>
            <a:r>
              <a:rPr lang="it-IT" dirty="0"/>
              <a:t>«The good, the bad and the ugly: Data-driven load profile discord identification in a large building portfolio», Park et al., 2020</a:t>
            </a:r>
          </a:p>
          <a:p>
            <a:pPr marL="0" indent="0">
              <a:buNone/>
            </a:pPr>
            <a:endParaRPr lang="it-IT" dirty="0"/>
          </a:p>
          <a:p>
            <a:pPr marL="0" indent="0">
              <a:buNone/>
            </a:pPr>
            <a:r>
              <a:rPr lang="it-IT" dirty="0"/>
              <a:t>In the next few slides, I will shortly present these papers and the main contributions made by each one of them.</a:t>
            </a:r>
          </a:p>
        </p:txBody>
      </p:sp>
    </p:spTree>
    <p:extLst>
      <p:ext uri="{BB962C8B-B14F-4D97-AF65-F5344CB8AC3E}">
        <p14:creationId xmlns:p14="http://schemas.microsoft.com/office/powerpoint/2010/main" val="374611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10AB5B-E8FE-418D-8FFE-BFF669400151}"/>
              </a:ext>
            </a:extLst>
          </p:cNvPr>
          <p:cNvSpPr>
            <a:spLocks noGrp="1"/>
          </p:cNvSpPr>
          <p:nvPr>
            <p:ph type="title"/>
          </p:nvPr>
        </p:nvSpPr>
        <p:spPr/>
        <p:txBody>
          <a:bodyPr/>
          <a:lstStyle/>
          <a:p>
            <a:r>
              <a:rPr lang="it-IT" i="0" u="none" strike="noStrike" baseline="0" dirty="0"/>
              <a:t>«Security in Process: </a:t>
            </a:r>
            <a:r>
              <a:rPr lang="en-US" i="0" u="none" strike="noStrike" baseline="0" dirty="0"/>
              <a:t>Detecting Attacks in Industrial Process Data”, D. Duque Anton et al., 2019</a:t>
            </a:r>
            <a:endParaRPr lang="it-IT" sz="2400" dirty="0"/>
          </a:p>
        </p:txBody>
      </p:sp>
      <p:sp>
        <p:nvSpPr>
          <p:cNvPr id="3" name="Segnaposto contenuto 2">
            <a:extLst>
              <a:ext uri="{FF2B5EF4-FFF2-40B4-BE49-F238E27FC236}">
                <a16:creationId xmlns:a16="http://schemas.microsoft.com/office/drawing/2014/main" id="{526D540C-CD9F-43C3-BCAD-5FE8C0FF9FC2}"/>
              </a:ext>
            </a:extLst>
          </p:cNvPr>
          <p:cNvSpPr>
            <a:spLocks noGrp="1"/>
          </p:cNvSpPr>
          <p:nvPr>
            <p:ph sz="half" idx="13"/>
          </p:nvPr>
        </p:nvSpPr>
        <p:spPr>
          <a:xfrm>
            <a:off x="388411" y="1087520"/>
            <a:ext cx="11415177" cy="5356800"/>
          </a:xfrm>
        </p:spPr>
        <p:txBody>
          <a:bodyPr/>
          <a:lstStyle/>
          <a:p>
            <a:r>
              <a:rPr lang="it-IT" sz="1600" dirty="0"/>
              <a:t>In this work, which belongs to a series of papers published by the same authors with a similar topic (analysis of attacks in Industrial Process Data, considered as a framework where the Matrix Profile is part of the process: I will not go into detail about this since the other papers mostly cite the MP as a «tool» and do not introduce significant novelties), the </a:t>
            </a:r>
            <a:r>
              <a:rPr lang="it-IT" sz="1600" b="1" dirty="0"/>
              <a:t>«twin freak» problem </a:t>
            </a:r>
            <a:r>
              <a:rPr lang="it-IT" sz="1600" dirty="0"/>
              <a:t>is taken into consideration and </a:t>
            </a:r>
            <a:r>
              <a:rPr lang="it-IT" sz="1600" b="1" dirty="0"/>
              <a:t>an extension to the traditional Matrix Profile </a:t>
            </a:r>
            <a:r>
              <a:rPr lang="it-IT" sz="1600" dirty="0"/>
              <a:t>is implemented.</a:t>
            </a:r>
          </a:p>
          <a:p>
            <a:pPr marL="0" indent="0">
              <a:buNone/>
            </a:pPr>
            <a:endParaRPr lang="it-IT" sz="1600" dirty="0"/>
          </a:p>
          <a:p>
            <a:r>
              <a:rPr lang="it-IT" sz="1600" dirty="0"/>
              <a:t>The authors suggest that attacks that occur multiple times and have the same characteristics each time are not detected as attacks anymore, since they are already known behavior. In order to take care of this issue, they propose a solution that relies on </a:t>
            </a:r>
            <a:r>
              <a:rPr lang="it-IT" sz="1600" b="1" dirty="0"/>
              <a:t>counting the number of instances of a motif</a:t>
            </a:r>
            <a:r>
              <a:rPr lang="it-IT" sz="1600" dirty="0"/>
              <a:t>; a threshold value is set to compare the current motif to all other motifs and all the motifs whose distance is smaller than the threshold value are added to a list. Doing so allows to count the number of similar motifs. Therefore, they focus more on the </a:t>
            </a:r>
            <a:r>
              <a:rPr lang="it-IT" sz="1600" b="1" dirty="0"/>
              <a:t>«number of occurrences»</a:t>
            </a:r>
            <a:r>
              <a:rPr lang="it-IT" sz="1600" dirty="0"/>
              <a:t> criteria rather than the </a:t>
            </a:r>
            <a:r>
              <a:rPr lang="it-IT" sz="1600" b="1" dirty="0"/>
              <a:t>«minimum distance» </a:t>
            </a:r>
            <a:r>
              <a:rPr lang="it-IT" sz="1600" dirty="0"/>
              <a:t>criteria. </a:t>
            </a:r>
          </a:p>
          <a:p>
            <a:pPr marL="0" indent="0">
              <a:buNone/>
            </a:pPr>
            <a:endParaRPr lang="it-IT" sz="1600" dirty="0"/>
          </a:p>
          <a:p>
            <a:r>
              <a:rPr lang="it-IT" sz="1600" dirty="0"/>
              <a:t>The authors claim this kind of workaround of the twin freak problem allows them to successfully identify the periods where an attack actually took place, since in those periods the number of similar motifs was particularly low, indicating a rare behavior despite a low minimum distance.</a:t>
            </a:r>
          </a:p>
          <a:p>
            <a:pPr marL="0" indent="0">
              <a:buNone/>
            </a:pPr>
            <a:endParaRPr lang="it-IT" sz="1600" dirty="0"/>
          </a:p>
          <a:p>
            <a:r>
              <a:rPr lang="it-IT" sz="1600" dirty="0"/>
              <a:t>The authors do not provide the code for this extension to MP, although I imagine it would not be too difficult to implement in existing code.</a:t>
            </a:r>
          </a:p>
        </p:txBody>
      </p:sp>
    </p:spTree>
    <p:extLst>
      <p:ext uri="{BB962C8B-B14F-4D97-AF65-F5344CB8AC3E}">
        <p14:creationId xmlns:p14="http://schemas.microsoft.com/office/powerpoint/2010/main" val="190354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10AB5B-E8FE-418D-8FFE-BFF669400151}"/>
              </a:ext>
            </a:extLst>
          </p:cNvPr>
          <p:cNvSpPr>
            <a:spLocks noGrp="1"/>
          </p:cNvSpPr>
          <p:nvPr>
            <p:ph type="title"/>
          </p:nvPr>
        </p:nvSpPr>
        <p:spPr/>
        <p:txBody>
          <a:bodyPr/>
          <a:lstStyle/>
          <a:p>
            <a:r>
              <a:rPr lang="it-IT" i="0" u="none" strike="noStrike" baseline="0" dirty="0"/>
              <a:t>«Security in Process: </a:t>
            </a:r>
            <a:r>
              <a:rPr lang="en-US" i="0" u="none" strike="noStrike" baseline="0" dirty="0"/>
              <a:t>Detecting Attacks in Industrial Process Data”, D. Duque Anton et al., 2019</a:t>
            </a:r>
            <a:endParaRPr lang="it-IT" sz="2400" dirty="0"/>
          </a:p>
        </p:txBody>
      </p:sp>
      <p:pic>
        <p:nvPicPr>
          <p:cNvPr id="5" name="Segnaposto contenuto 4">
            <a:extLst>
              <a:ext uri="{FF2B5EF4-FFF2-40B4-BE49-F238E27FC236}">
                <a16:creationId xmlns:a16="http://schemas.microsoft.com/office/drawing/2014/main" id="{4CF2A7C5-06EE-4C62-B24C-FF08776CB456}"/>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5913036" y="1246435"/>
            <a:ext cx="5172729" cy="4365129"/>
          </a:xfrm>
        </p:spPr>
      </p:pic>
      <p:pic>
        <p:nvPicPr>
          <p:cNvPr id="7" name="Immagine 6" descr="Immagine che contiene testo, quotidiano&#10;&#10;Descrizione generata automaticamente">
            <a:extLst>
              <a:ext uri="{FF2B5EF4-FFF2-40B4-BE49-F238E27FC236}">
                <a16:creationId xmlns:a16="http://schemas.microsoft.com/office/drawing/2014/main" id="{B5B2CB86-8C32-4834-86AA-1234EF289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35" y="1100505"/>
            <a:ext cx="3856053" cy="4656989"/>
          </a:xfrm>
          <a:prstGeom prst="rect">
            <a:avLst/>
          </a:prstGeom>
        </p:spPr>
      </p:pic>
    </p:spTree>
    <p:extLst>
      <p:ext uri="{BB962C8B-B14F-4D97-AF65-F5344CB8AC3E}">
        <p14:creationId xmlns:p14="http://schemas.microsoft.com/office/powerpoint/2010/main" val="212305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DB1A10-14AC-466E-B6D0-0A65FD688B17}"/>
              </a:ext>
            </a:extLst>
          </p:cNvPr>
          <p:cNvSpPr>
            <a:spLocks noGrp="1"/>
          </p:cNvSpPr>
          <p:nvPr>
            <p:ph type="title"/>
          </p:nvPr>
        </p:nvSpPr>
        <p:spPr/>
        <p:txBody>
          <a:bodyPr/>
          <a:lstStyle/>
          <a:p>
            <a:r>
              <a:rPr lang="en-US" i="0" u="none" strike="noStrike" baseline="0" dirty="0">
                <a:latin typeface="NimbusRomNo9L-Regu"/>
              </a:rPr>
              <a:t>“RAMP: Real-Time Anomaly Detection in Scientific </a:t>
            </a:r>
            <a:r>
              <a:rPr lang="it-IT" i="0" u="none" strike="noStrike" baseline="0" dirty="0">
                <a:latin typeface="NimbusRomNo9L-Regu"/>
              </a:rPr>
              <a:t>Workflows</a:t>
            </a:r>
            <a:r>
              <a:rPr lang="en-US" i="0" u="none" strike="noStrike" baseline="0" dirty="0"/>
              <a:t>”, Dinal Herath et al., 2019</a:t>
            </a:r>
            <a:endParaRPr lang="it-IT" dirty="0"/>
          </a:p>
        </p:txBody>
      </p:sp>
      <p:sp>
        <p:nvSpPr>
          <p:cNvPr id="6" name="Segnaposto contenuto 5">
            <a:extLst>
              <a:ext uri="{FF2B5EF4-FFF2-40B4-BE49-F238E27FC236}">
                <a16:creationId xmlns:a16="http://schemas.microsoft.com/office/drawing/2014/main" id="{E341F83D-7033-4DFE-B61E-29C1ED0350E0}"/>
              </a:ext>
            </a:extLst>
          </p:cNvPr>
          <p:cNvSpPr>
            <a:spLocks noGrp="1"/>
          </p:cNvSpPr>
          <p:nvPr>
            <p:ph sz="half" idx="13"/>
          </p:nvPr>
        </p:nvSpPr>
        <p:spPr>
          <a:xfrm>
            <a:off x="388411" y="927881"/>
            <a:ext cx="11415177" cy="5356800"/>
          </a:xfrm>
        </p:spPr>
        <p:txBody>
          <a:bodyPr/>
          <a:lstStyle/>
          <a:p>
            <a:r>
              <a:rPr lang="it-IT" sz="1600" dirty="0"/>
              <a:t>This paper tackles an issue that is similar to the one seen in the previous paper, the «twin freak» problem, and also proposes a new way to compute distances between subsequences.</a:t>
            </a:r>
          </a:p>
          <a:p>
            <a:pPr marL="0" indent="0">
              <a:buNone/>
            </a:pPr>
            <a:endParaRPr lang="it-IT" sz="1600" dirty="0"/>
          </a:p>
          <a:p>
            <a:r>
              <a:rPr lang="it-IT" sz="1600" dirty="0"/>
              <a:t>The authors introduce a framework, called </a:t>
            </a:r>
            <a:r>
              <a:rPr lang="it-IT" sz="1600" b="1" dirty="0"/>
              <a:t>RAMP</a:t>
            </a:r>
            <a:r>
              <a:rPr lang="it-IT" sz="1600" dirty="0"/>
              <a:t> (</a:t>
            </a:r>
            <a:r>
              <a:rPr lang="it-IT" sz="1600" b="1" dirty="0"/>
              <a:t>R</a:t>
            </a:r>
            <a:r>
              <a:rPr lang="it-IT" sz="1600" dirty="0"/>
              <a:t>eal-Time </a:t>
            </a:r>
            <a:r>
              <a:rPr lang="it-IT" sz="1600" b="1" dirty="0"/>
              <a:t>A</a:t>
            </a:r>
            <a:r>
              <a:rPr lang="it-IT" sz="1600" dirty="0"/>
              <a:t>ggregated </a:t>
            </a:r>
            <a:r>
              <a:rPr lang="it-IT" sz="1600" b="1" dirty="0"/>
              <a:t>M</a:t>
            </a:r>
            <a:r>
              <a:rPr lang="it-IT" sz="1600" dirty="0"/>
              <a:t>atrix </a:t>
            </a:r>
            <a:r>
              <a:rPr lang="it-IT" sz="1600" b="1" dirty="0"/>
              <a:t>P</a:t>
            </a:r>
            <a:r>
              <a:rPr lang="it-IT" sz="1600" dirty="0"/>
              <a:t>rofile), that aims at detecting anomalies in scientific workflow systems, in order to stop misbehaviors at their early stages before they contaminate the eventual scientific discovery results. Examples of these misbehaviors may be the result of external attacks such as DOS attacks.</a:t>
            </a:r>
          </a:p>
          <a:p>
            <a:pPr marL="0" indent="0">
              <a:buNone/>
            </a:pPr>
            <a:endParaRPr lang="it-IT" sz="1600" dirty="0"/>
          </a:p>
          <a:p>
            <a:r>
              <a:rPr lang="it-IT" sz="1600" dirty="0"/>
              <a:t>Without going into details, such framework comprises various modules including </a:t>
            </a:r>
            <a:r>
              <a:rPr lang="it-IT" sz="1600" b="1" dirty="0"/>
              <a:t>«Anomaly Detection», that builds upon the Matrix Profile method.</a:t>
            </a:r>
          </a:p>
          <a:p>
            <a:pPr marL="0" indent="0">
              <a:buNone/>
            </a:pPr>
            <a:endParaRPr lang="it-IT" sz="1600" b="1" dirty="0"/>
          </a:p>
          <a:p>
            <a:r>
              <a:rPr lang="it-IT" sz="1600" dirty="0"/>
              <a:t>The interesting modifications to the standard MP method that are made are:</a:t>
            </a:r>
          </a:p>
          <a:p>
            <a:pPr>
              <a:buFont typeface="Wingdings" panose="05000000000000000000" pitchFamily="2" charset="2"/>
              <a:buChar char="Ø"/>
            </a:pPr>
            <a:r>
              <a:rPr lang="it-IT" sz="1600" dirty="0"/>
              <a:t> </a:t>
            </a:r>
            <a:r>
              <a:rPr lang="it-IT" sz="1600" b="1" dirty="0"/>
              <a:t>limiting the number of subsequences compared</a:t>
            </a:r>
            <a:r>
              <a:rPr lang="it-IT" sz="1600" dirty="0"/>
              <a:t>, in order to avoid false negatives when in presence of a repeated anomaly instance. However, it needs to be said that RAMP introduces a semi-supervised model to apply MP and, in order to perform the limitation on the number of subsequences, the time series are considered only for the first M-m+1 subsequences, where m is the subsequence length and M is a user-set parameter whose choice does not appear to be trivial. Therefore, it may not be easy to transfer the logic used in this work to our needs.</a:t>
            </a:r>
          </a:p>
          <a:p>
            <a:pPr>
              <a:buFont typeface="Wingdings" panose="05000000000000000000" pitchFamily="2" charset="2"/>
              <a:buChar char="Ø"/>
            </a:pPr>
            <a:r>
              <a:rPr lang="it-IT" sz="1600" b="1" dirty="0"/>
              <a:t>computing relative distances among subsequences </a:t>
            </a:r>
            <a:r>
              <a:rPr lang="it-IT" sz="1600" dirty="0"/>
              <a:t>instead of the absolute Euclidean distance. The authors suggest that the purpose of this modification is to overcome the inherent bias of Euclidean distance towards numerically larger data points. </a:t>
            </a:r>
          </a:p>
          <a:p>
            <a:pPr>
              <a:buFont typeface="Wingdings" panose="05000000000000000000" pitchFamily="2" charset="2"/>
              <a:buChar char="Ø"/>
            </a:pPr>
            <a:endParaRPr lang="it-IT" dirty="0"/>
          </a:p>
        </p:txBody>
      </p:sp>
    </p:spTree>
    <p:extLst>
      <p:ext uri="{BB962C8B-B14F-4D97-AF65-F5344CB8AC3E}">
        <p14:creationId xmlns:p14="http://schemas.microsoft.com/office/powerpoint/2010/main" val="452234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DB1A10-14AC-466E-B6D0-0A65FD688B17}"/>
              </a:ext>
            </a:extLst>
          </p:cNvPr>
          <p:cNvSpPr>
            <a:spLocks noGrp="1"/>
          </p:cNvSpPr>
          <p:nvPr>
            <p:ph type="title"/>
          </p:nvPr>
        </p:nvSpPr>
        <p:spPr/>
        <p:txBody>
          <a:bodyPr/>
          <a:lstStyle/>
          <a:p>
            <a:r>
              <a:rPr lang="en-US" i="0" u="none" strike="noStrike" baseline="0" dirty="0">
                <a:latin typeface="NimbusRomNo9L-Regu"/>
              </a:rPr>
              <a:t>“RAMP: Real-Time Anomaly Detection in Scientific </a:t>
            </a:r>
            <a:r>
              <a:rPr lang="it-IT" i="0" u="none" strike="noStrike" baseline="0" dirty="0">
                <a:latin typeface="NimbusRomNo9L-Regu"/>
              </a:rPr>
              <a:t>Workflows</a:t>
            </a:r>
            <a:r>
              <a:rPr lang="en-US" i="0" u="none" strike="noStrike" baseline="0" dirty="0"/>
              <a:t>”, Dinal Herath et al., 2019</a:t>
            </a:r>
            <a:endParaRPr lang="it-IT" dirty="0"/>
          </a:p>
        </p:txBody>
      </p:sp>
      <p:pic>
        <p:nvPicPr>
          <p:cNvPr id="5" name="Segnaposto contenuto 4">
            <a:extLst>
              <a:ext uri="{FF2B5EF4-FFF2-40B4-BE49-F238E27FC236}">
                <a16:creationId xmlns:a16="http://schemas.microsoft.com/office/drawing/2014/main" id="{E813F212-400C-42D1-9F82-FA666D721DD3}"/>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725434" y="1124715"/>
            <a:ext cx="4789619" cy="2761674"/>
          </a:xfrm>
        </p:spPr>
      </p:pic>
      <p:pic>
        <p:nvPicPr>
          <p:cNvPr id="7" name="Immagine 6">
            <a:extLst>
              <a:ext uri="{FF2B5EF4-FFF2-40B4-BE49-F238E27FC236}">
                <a16:creationId xmlns:a16="http://schemas.microsoft.com/office/drawing/2014/main" id="{F1732313-930C-4065-AB6B-D15814FBC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605" y="1353409"/>
            <a:ext cx="5130067" cy="2304285"/>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B3A3CEA4-8F09-45EB-90E1-FBFE672BB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797" y="4264632"/>
            <a:ext cx="4276405" cy="1778841"/>
          </a:xfrm>
          <a:prstGeom prst="rect">
            <a:avLst/>
          </a:prstGeom>
        </p:spPr>
      </p:pic>
    </p:spTree>
    <p:extLst>
      <p:ext uri="{BB962C8B-B14F-4D97-AF65-F5344CB8AC3E}">
        <p14:creationId xmlns:p14="http://schemas.microsoft.com/office/powerpoint/2010/main" val="594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76AEA-D322-45D4-B3FA-D1318224ED5A}"/>
              </a:ext>
            </a:extLst>
          </p:cNvPr>
          <p:cNvSpPr>
            <a:spLocks noGrp="1"/>
          </p:cNvSpPr>
          <p:nvPr>
            <p:ph type="title"/>
          </p:nvPr>
        </p:nvSpPr>
        <p:spPr/>
        <p:txBody>
          <a:bodyPr/>
          <a:lstStyle/>
          <a:p>
            <a:r>
              <a:rPr lang="en-US" i="0" u="none" strike="noStrike" baseline="0" dirty="0"/>
              <a:t>“MPA: a novel cross-language API for time series analysis”, H. Van </a:t>
            </a:r>
            <a:r>
              <a:rPr lang="en-US" dirty="0"/>
              <a:t>B</a:t>
            </a:r>
            <a:r>
              <a:rPr lang="en-US" i="0" u="none" strike="noStrike" baseline="0" dirty="0"/>
              <a:t>enschoten et al., 2020</a:t>
            </a:r>
            <a:endParaRPr lang="it-IT" sz="2400" dirty="0"/>
          </a:p>
        </p:txBody>
      </p:sp>
      <p:sp>
        <p:nvSpPr>
          <p:cNvPr id="3" name="Segnaposto contenuto 2">
            <a:extLst>
              <a:ext uri="{FF2B5EF4-FFF2-40B4-BE49-F238E27FC236}">
                <a16:creationId xmlns:a16="http://schemas.microsoft.com/office/drawing/2014/main" id="{2258B65C-464A-493F-B79A-A83B7397C055}"/>
              </a:ext>
            </a:extLst>
          </p:cNvPr>
          <p:cNvSpPr>
            <a:spLocks noGrp="1"/>
          </p:cNvSpPr>
          <p:nvPr>
            <p:ph sz="half" idx="13"/>
          </p:nvPr>
        </p:nvSpPr>
        <p:spPr>
          <a:xfrm>
            <a:off x="388411" y="1134151"/>
            <a:ext cx="11415177" cy="5356800"/>
          </a:xfrm>
        </p:spPr>
        <p:txBody>
          <a:bodyPr/>
          <a:lstStyle/>
          <a:p>
            <a:r>
              <a:rPr lang="it-IT" sz="1600" dirty="0"/>
              <a:t>Although this brief papers does not present significant novelties to the MP method itself, I think it is worth mentioning it because it introduces an </a:t>
            </a:r>
            <a:r>
              <a:rPr lang="it-IT" sz="1600" b="1" dirty="0"/>
              <a:t>«out-of-the-box» working implementation of the Matrix Profile, a cross-language platform </a:t>
            </a:r>
            <a:r>
              <a:rPr lang="it-IT" sz="1600" dirty="0"/>
              <a:t>in Python and R, without requiring specific programming language knowledge and can be useful for both novices and experts.</a:t>
            </a:r>
          </a:p>
          <a:p>
            <a:endParaRPr lang="it-IT" sz="1600" dirty="0"/>
          </a:p>
          <a:p>
            <a:pPr algn="l"/>
            <a:r>
              <a:rPr lang="it-IT" sz="1600" dirty="0"/>
              <a:t>MPA consists of </a:t>
            </a:r>
            <a:r>
              <a:rPr lang="it-IT" sz="1600" b="1" dirty="0"/>
              <a:t>three core API</a:t>
            </a:r>
            <a:r>
              <a:rPr lang="it-IT" sz="1600" dirty="0"/>
              <a:t> (</a:t>
            </a:r>
            <a:r>
              <a:rPr lang="it-IT" sz="1600" b="1" dirty="0"/>
              <a:t>Application Programming Interface: </a:t>
            </a:r>
            <a:r>
              <a:rPr lang="en-US" sz="1600" b="0" i="0" dirty="0">
                <a:solidFill>
                  <a:srgbClr val="202122"/>
                </a:solidFill>
                <a:effectLst/>
              </a:rPr>
              <a:t>a type of software </a:t>
            </a:r>
            <a:r>
              <a:rPr lang="en-US" sz="1600" b="0" i="0" u="none" strike="noStrike" dirty="0">
                <a:effectLst/>
              </a:rPr>
              <a:t>interface</a:t>
            </a:r>
            <a:r>
              <a:rPr lang="en-US" sz="1600" b="0" i="0" dirty="0">
                <a:solidFill>
                  <a:srgbClr val="202122"/>
                </a:solidFill>
                <a:effectLst/>
              </a:rPr>
              <a:t>, offering a service to other pieces of </a:t>
            </a:r>
            <a:r>
              <a:rPr lang="en-US" sz="1600" b="0" i="0" u="none" strike="noStrike" dirty="0">
                <a:effectLst/>
              </a:rPr>
              <a:t>software</a:t>
            </a:r>
            <a:r>
              <a:rPr lang="it-IT" sz="1600" b="1" i="0" u="none" strike="noStrike" dirty="0">
                <a:effectLst/>
              </a:rPr>
              <a:t>) </a:t>
            </a:r>
            <a:r>
              <a:rPr lang="it-IT" sz="1600" b="1" dirty="0"/>
              <a:t>components</a:t>
            </a:r>
            <a:r>
              <a:rPr lang="it-IT" sz="1600" dirty="0"/>
              <a:t>: </a:t>
            </a:r>
            <a:r>
              <a:rPr lang="en-US" sz="1600" b="0" i="0" u="none" strike="noStrike" baseline="0" dirty="0">
                <a:latin typeface="LMSans10-Regular-Identity-H"/>
              </a:rPr>
              <a:t>1. </a:t>
            </a:r>
            <a:r>
              <a:rPr lang="en-US" sz="1600" b="1" i="1" u="none" strike="noStrike" baseline="0" dirty="0">
                <a:latin typeface="LMSans10-Oblique-Identity-H"/>
              </a:rPr>
              <a:t>Compute</a:t>
            </a:r>
            <a:r>
              <a:rPr lang="en-US" sz="1600" b="0" i="0" u="none" strike="noStrike" baseline="0" dirty="0">
                <a:latin typeface="LMSans10-Regular-Identity-H"/>
              </a:rPr>
              <a:t>, which computes the Matrix Profile, 2. </a:t>
            </a:r>
            <a:r>
              <a:rPr lang="en-US" sz="1600" b="1" i="1" u="none" strike="noStrike" baseline="0" dirty="0">
                <a:latin typeface="LMSans10-Oblique-Identity-H"/>
              </a:rPr>
              <a:t>Discover</a:t>
            </a:r>
            <a:r>
              <a:rPr lang="en-US" sz="1600" b="0" i="0" u="none" strike="noStrike" baseline="0" dirty="0">
                <a:latin typeface="LMSans10-Regular-Identity-H"/>
              </a:rPr>
              <a:t>, which provides methods for evaluating the MP for motifs &amp; discords and 3. </a:t>
            </a:r>
            <a:r>
              <a:rPr lang="en-US" sz="1600" b="1" i="1" u="none" strike="noStrike" baseline="0" dirty="0">
                <a:latin typeface="LMSans10-Oblique-Identity-H"/>
              </a:rPr>
              <a:t>Visualize</a:t>
            </a:r>
            <a:r>
              <a:rPr lang="en-US" sz="1600" b="0" i="0" u="none" strike="noStrike" baseline="0" dirty="0">
                <a:latin typeface="LMSans10-Regular-Identity-H"/>
              </a:rPr>
              <a:t>, which displays results through basic plots. These three capabilities are wrapped up into a high-level capability called </a:t>
            </a:r>
            <a:r>
              <a:rPr lang="en-US" sz="1600" b="1" i="1" u="none" strike="noStrike" baseline="0" dirty="0">
                <a:latin typeface="LMSans10-Oblique-Identity-H"/>
              </a:rPr>
              <a:t>Analyze</a:t>
            </a:r>
            <a:r>
              <a:rPr lang="en-US" sz="1600" b="0" i="0" u="none" strike="noStrike" baseline="0" dirty="0">
                <a:latin typeface="LMSans10-Regular-Identity-H"/>
              </a:rPr>
              <a:t>, a user-friendly interface that enables individuals lacking prior knowledge about the inner workings of Matrix Profile to quickly leverage it on their own data. With a single line of code, </a:t>
            </a:r>
            <a:r>
              <a:rPr lang="en-US" sz="1600" b="0" i="1" u="none" strike="noStrike" baseline="0" dirty="0">
                <a:latin typeface="LMSans10-Oblique-Identity-H"/>
              </a:rPr>
              <a:t>Analyze </a:t>
            </a:r>
            <a:r>
              <a:rPr lang="en-US" sz="1600" b="0" i="0" u="none" strike="noStrike" baseline="0" dirty="0">
                <a:latin typeface="LMSans10-Regular-Identity-H"/>
              </a:rPr>
              <a:t>combines the pan-Matrix Profile with an under the hood algorithm to choose the three most sensible motifs and discords from across all possible window sizes.</a:t>
            </a:r>
          </a:p>
          <a:p>
            <a:pPr marL="0" indent="0" algn="l">
              <a:buNone/>
            </a:pPr>
            <a:endParaRPr lang="en-US" sz="1600" b="0" i="0" u="none" strike="noStrike" baseline="0" dirty="0">
              <a:latin typeface="LMSans10-Regular-Identity-H"/>
            </a:endParaRPr>
          </a:p>
          <a:p>
            <a:pPr algn="l"/>
            <a:r>
              <a:rPr lang="it-IT" sz="1600" b="0" i="0" u="none" strike="noStrike" baseline="0" dirty="0">
                <a:latin typeface="LMSans10-Regular-Identity-H"/>
              </a:rPr>
              <a:t>As users </a:t>
            </a:r>
            <a:r>
              <a:rPr lang="en-US" sz="1600" b="0" i="0" u="none" strike="noStrike" baseline="0" dirty="0">
                <a:latin typeface="LMSans10-Regular-Identity-H"/>
              </a:rPr>
              <a:t>gain more experience and intuition with MPA and its outputs, they can easily dive deeper into any of the three core components to make further functional gains.</a:t>
            </a:r>
          </a:p>
          <a:p>
            <a:pPr marL="0" indent="0" algn="l">
              <a:buNone/>
            </a:pPr>
            <a:endParaRPr lang="en-US" sz="1600" b="0" i="0" u="none" strike="noStrike" baseline="0" dirty="0">
              <a:latin typeface="LMSans10-Regular-Identity-H"/>
            </a:endParaRPr>
          </a:p>
          <a:p>
            <a:pPr algn="l"/>
            <a:r>
              <a:rPr lang="en-US" sz="1600" dirty="0">
                <a:latin typeface="LMSans10-Regular-Identity-H"/>
              </a:rPr>
              <a:t>The software-related material is available at: </a:t>
            </a:r>
            <a:r>
              <a:rPr lang="en-US" sz="1600" dirty="0">
                <a:latin typeface="LMSans10-Regular-Identity-H"/>
                <a:hlinkClick r:id="rId2"/>
              </a:rPr>
              <a:t>https://github.com/matrix-profile-foundation/joss_paper</a:t>
            </a:r>
            <a:r>
              <a:rPr lang="en-US" sz="1600" dirty="0">
                <a:latin typeface="LMSans10-Regular-Identity-H"/>
              </a:rPr>
              <a:t>, </a:t>
            </a:r>
            <a:r>
              <a:rPr lang="en-US" sz="1600" dirty="0">
                <a:latin typeface="LMSans10-Regular-Identity-H"/>
                <a:hlinkClick r:id="rId3"/>
              </a:rPr>
              <a:t>https://github.com/openjournals/joss-reviews/issues/2179</a:t>
            </a:r>
            <a:r>
              <a:rPr lang="en-US" sz="1600" dirty="0">
                <a:latin typeface="LMSans10-Regular-Identity-H"/>
              </a:rPr>
              <a:t> and </a:t>
            </a:r>
            <a:r>
              <a:rPr lang="en-US" sz="1600" dirty="0">
                <a:latin typeface="LMSans10-Regular-Identity-H"/>
                <a:hlinkClick r:id="rId4"/>
              </a:rPr>
              <a:t>https://zenodo.org/record/3789780</a:t>
            </a:r>
            <a:r>
              <a:rPr lang="en-US" sz="1600" dirty="0">
                <a:latin typeface="LMSans10-Regular-Identity-H"/>
              </a:rPr>
              <a:t>. </a:t>
            </a:r>
            <a:endParaRPr lang="it-IT" sz="1600" dirty="0"/>
          </a:p>
        </p:txBody>
      </p:sp>
    </p:spTree>
    <p:extLst>
      <p:ext uri="{BB962C8B-B14F-4D97-AF65-F5344CB8AC3E}">
        <p14:creationId xmlns:p14="http://schemas.microsoft.com/office/powerpoint/2010/main" val="4001016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A6FCD5-8710-41E7-B7D7-FD5EAD3717FD}"/>
              </a:ext>
            </a:extLst>
          </p:cNvPr>
          <p:cNvSpPr>
            <a:spLocks noGrp="1"/>
          </p:cNvSpPr>
          <p:nvPr>
            <p:ph type="title"/>
          </p:nvPr>
        </p:nvSpPr>
        <p:spPr/>
        <p:txBody>
          <a:bodyPr/>
          <a:lstStyle/>
          <a:p>
            <a:r>
              <a:rPr lang="it-IT" b="1" i="0" u="none" strike="noStrike" baseline="0" dirty="0"/>
              <a:t>«An Automated Matrix Profile for Mining </a:t>
            </a:r>
            <a:r>
              <a:rPr lang="en-US" b="1" i="0" u="none" strike="noStrike" baseline="0" dirty="0"/>
              <a:t>Consecutive Repeats in Time Series”, Mirmomeni et al., 2018</a:t>
            </a:r>
            <a:endParaRPr lang="it-IT" sz="2400" dirty="0"/>
          </a:p>
        </p:txBody>
      </p:sp>
      <p:sp>
        <p:nvSpPr>
          <p:cNvPr id="3" name="Segnaposto contenuto 2">
            <a:extLst>
              <a:ext uri="{FF2B5EF4-FFF2-40B4-BE49-F238E27FC236}">
                <a16:creationId xmlns:a16="http://schemas.microsoft.com/office/drawing/2014/main" id="{A02C959D-FE19-43A8-A6EF-80A1C4B41EF8}"/>
              </a:ext>
            </a:extLst>
          </p:cNvPr>
          <p:cNvSpPr>
            <a:spLocks noGrp="1"/>
          </p:cNvSpPr>
          <p:nvPr>
            <p:ph sz="half" idx="13"/>
          </p:nvPr>
        </p:nvSpPr>
        <p:spPr/>
        <p:txBody>
          <a:bodyPr/>
          <a:lstStyle/>
          <a:p>
            <a:r>
              <a:rPr lang="it-IT" sz="1600" dirty="0"/>
              <a:t>The authors of this paper introduce a novelty in the MP methods that allows for the discovery of </a:t>
            </a:r>
            <a:r>
              <a:rPr lang="it-IT" sz="1600" b="1" dirty="0"/>
              <a:t>Consecutive Repetitive Patterns (CRPs)</a:t>
            </a:r>
            <a:r>
              <a:rPr lang="it-IT" sz="1600" dirty="0"/>
              <a:t>, that are particularly relevant in the domain of human activity tracking with the help of wearable sensors. While traditional MP is able to find motifs in a dataset, no information regarding the </a:t>
            </a:r>
            <a:r>
              <a:rPr lang="it-IT" sz="1600" b="1" dirty="0"/>
              <a:t>temporal closeness (locality) </a:t>
            </a:r>
            <a:r>
              <a:rPr lang="it-IT" sz="1600" dirty="0"/>
              <a:t>of the repeats is preserved.</a:t>
            </a:r>
          </a:p>
          <a:p>
            <a:pPr marL="0" indent="0">
              <a:buNone/>
            </a:pPr>
            <a:endParaRPr lang="it-IT" sz="1600" dirty="0"/>
          </a:p>
          <a:p>
            <a:r>
              <a:rPr lang="it-IT" sz="1600" dirty="0"/>
              <a:t>The authors also suggest that </a:t>
            </a:r>
            <a:r>
              <a:rPr lang="it-IT" sz="1600" b="1" dirty="0"/>
              <a:t>the subsequence length</a:t>
            </a:r>
            <a:r>
              <a:rPr lang="it-IT" sz="1600" dirty="0"/>
              <a:t>, the input parameter of traditional MP, is a «weakness» of MP because of its high sensitivity to it (for example, choosing a subsequence length that is too large reduces the chance of finding similar subsequences while choosing a value that is too small may result in most of the subsequences being assesses similar with each other) and their proposed algorithm for finding CRPs has zero parameters to be set.</a:t>
            </a:r>
          </a:p>
          <a:p>
            <a:pPr marL="0" indent="0">
              <a:buNone/>
            </a:pPr>
            <a:endParaRPr lang="it-IT" sz="1600" dirty="0"/>
          </a:p>
          <a:p>
            <a:r>
              <a:rPr lang="it-IT" sz="1600" dirty="0"/>
              <a:t>A </a:t>
            </a:r>
            <a:r>
              <a:rPr lang="it-IT" sz="1600" b="1" dirty="0"/>
              <a:t>Distance Index (DI) </a:t>
            </a:r>
            <a:r>
              <a:rPr lang="it-IT" sz="1600" dirty="0"/>
              <a:t>is therefore introduced, which is a vector that at each point stores the distance between the index of any subsequence of length </a:t>
            </a:r>
            <a:r>
              <a:rPr lang="it-IT" sz="1600" i="1" dirty="0"/>
              <a:t>m</a:t>
            </a:r>
            <a:r>
              <a:rPr lang="it-IT" sz="1600" dirty="0"/>
              <a:t> of a TS to the index of its NN. The </a:t>
            </a:r>
            <a:r>
              <a:rPr lang="it-IT" sz="1600" b="1" dirty="0"/>
              <a:t>Most Repeat-Sensitive DI </a:t>
            </a:r>
            <a:r>
              <a:rPr lang="it-IT" sz="1600" dirty="0"/>
              <a:t>is also defined as a DI that aligns to the period of the repeating pattern and stays flat for the duration of the repeat, in order to find a value of </a:t>
            </a:r>
            <a:r>
              <a:rPr lang="it-IT" sz="1600" i="1" dirty="0"/>
              <a:t>m</a:t>
            </a:r>
            <a:r>
              <a:rPr lang="it-IT" sz="1600" dirty="0"/>
              <a:t> that results in a DI that best detect the area of CRPs.</a:t>
            </a:r>
          </a:p>
          <a:p>
            <a:pPr marL="0" indent="0">
              <a:buNone/>
            </a:pPr>
            <a:endParaRPr lang="it-IT" sz="1600" dirty="0"/>
          </a:p>
          <a:p>
            <a:r>
              <a:rPr lang="it-IT" sz="1600" dirty="0"/>
              <a:t>The authors prove via theorems that to achieve the most-repeat sensitive DI, the input parameter </a:t>
            </a:r>
            <a:r>
              <a:rPr lang="it-IT" sz="1600" i="1" dirty="0"/>
              <a:t>m</a:t>
            </a:r>
            <a:r>
              <a:rPr lang="it-IT" sz="1600" dirty="0"/>
              <a:t> has to be set to the length of the shortest subsequence that is not repeating within the signal of repeat; they also claim that their algorithm (for which a code or pseudocode reference, however, is not provided) is able to </a:t>
            </a:r>
            <a:r>
              <a:rPr lang="it-IT" sz="1600" b="1" dirty="0"/>
              <a:t>automatically find a value of </a:t>
            </a:r>
            <a:r>
              <a:rPr lang="it-IT" sz="1600" b="1" i="1" dirty="0"/>
              <a:t>m</a:t>
            </a:r>
            <a:r>
              <a:rPr lang="it-IT" sz="1600" b="1" dirty="0"/>
              <a:t> </a:t>
            </a:r>
            <a:r>
              <a:rPr lang="it-IT" sz="1600" dirty="0"/>
              <a:t>(they show how automatically determine the best m</a:t>
            </a:r>
            <a:r>
              <a:rPr lang="it-IT" sz="1600" b="1" dirty="0"/>
              <a:t>) that outperforms selecting m using domain knowledge by 15% </a:t>
            </a:r>
            <a:r>
              <a:rPr lang="it-IT" sz="1600" dirty="0"/>
              <a:t>for a specific case study on a Physiotheraphy dataset and that their method is able to find the regions of CRPs in the same dataset automatically and without a priori knowledge about the regions.</a:t>
            </a:r>
          </a:p>
        </p:txBody>
      </p:sp>
    </p:spTree>
    <p:extLst>
      <p:ext uri="{BB962C8B-B14F-4D97-AF65-F5344CB8AC3E}">
        <p14:creationId xmlns:p14="http://schemas.microsoft.com/office/powerpoint/2010/main" val="1706396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A6FCD5-8710-41E7-B7D7-FD5EAD3717FD}"/>
              </a:ext>
            </a:extLst>
          </p:cNvPr>
          <p:cNvSpPr>
            <a:spLocks noGrp="1"/>
          </p:cNvSpPr>
          <p:nvPr>
            <p:ph type="title"/>
          </p:nvPr>
        </p:nvSpPr>
        <p:spPr/>
        <p:txBody>
          <a:bodyPr/>
          <a:lstStyle/>
          <a:p>
            <a:r>
              <a:rPr lang="it-IT" b="1" i="0" u="none" strike="noStrike" baseline="0" dirty="0"/>
              <a:t>«An Automated Matrix Profile for Mining </a:t>
            </a:r>
            <a:r>
              <a:rPr lang="en-US" b="1" i="0" u="none" strike="noStrike" baseline="0" dirty="0"/>
              <a:t>Consecutive Repeats in Time Series”, Mirmomeni et al., 2018</a:t>
            </a:r>
            <a:endParaRPr lang="it-IT" sz="2400" dirty="0"/>
          </a:p>
        </p:txBody>
      </p:sp>
      <p:pic>
        <p:nvPicPr>
          <p:cNvPr id="5" name="Segnaposto contenuto 4">
            <a:extLst>
              <a:ext uri="{FF2B5EF4-FFF2-40B4-BE49-F238E27FC236}">
                <a16:creationId xmlns:a16="http://schemas.microsoft.com/office/drawing/2014/main" id="{FEC39870-E978-433A-B767-0743C8A1FA68}"/>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736280" y="1495114"/>
            <a:ext cx="5024522" cy="1713700"/>
          </a:xfrm>
        </p:spPr>
      </p:pic>
      <p:pic>
        <p:nvPicPr>
          <p:cNvPr id="7" name="Immagine 6">
            <a:extLst>
              <a:ext uri="{FF2B5EF4-FFF2-40B4-BE49-F238E27FC236}">
                <a16:creationId xmlns:a16="http://schemas.microsoft.com/office/drawing/2014/main" id="{99254979-2145-476B-B039-E89F6E4233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608" y="878608"/>
            <a:ext cx="5684808" cy="2946712"/>
          </a:xfrm>
          <a:prstGeom prst="rect">
            <a:avLst/>
          </a:prstGeom>
        </p:spPr>
      </p:pic>
      <p:pic>
        <p:nvPicPr>
          <p:cNvPr id="9" name="Immagine 8">
            <a:extLst>
              <a:ext uri="{FF2B5EF4-FFF2-40B4-BE49-F238E27FC236}">
                <a16:creationId xmlns:a16="http://schemas.microsoft.com/office/drawing/2014/main" id="{016B6B8C-1C1D-42DA-8BF2-7B8CF3764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13" y="3957457"/>
            <a:ext cx="5768795" cy="1973362"/>
          </a:xfrm>
          <a:prstGeom prst="rect">
            <a:avLst/>
          </a:prstGeom>
        </p:spPr>
      </p:pic>
      <p:pic>
        <p:nvPicPr>
          <p:cNvPr id="11" name="Immagine 10">
            <a:extLst>
              <a:ext uri="{FF2B5EF4-FFF2-40B4-BE49-F238E27FC236}">
                <a16:creationId xmlns:a16="http://schemas.microsoft.com/office/drawing/2014/main" id="{250563B5-D12B-4113-9E70-C8CD3BB41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7052" y="3957457"/>
            <a:ext cx="5203919" cy="1792395"/>
          </a:xfrm>
          <a:prstGeom prst="rect">
            <a:avLst/>
          </a:prstGeom>
        </p:spPr>
      </p:pic>
    </p:spTree>
    <p:extLst>
      <p:ext uri="{BB962C8B-B14F-4D97-AF65-F5344CB8AC3E}">
        <p14:creationId xmlns:p14="http://schemas.microsoft.com/office/powerpoint/2010/main" val="230686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6BB4F-730F-478E-B7A2-8BCC56B804AD}"/>
              </a:ext>
            </a:extLst>
          </p:cNvPr>
          <p:cNvSpPr>
            <a:spLocks noGrp="1"/>
          </p:cNvSpPr>
          <p:nvPr>
            <p:ph type="title"/>
          </p:nvPr>
        </p:nvSpPr>
        <p:spPr>
          <a:xfrm>
            <a:off x="388411" y="367049"/>
            <a:ext cx="11415178" cy="547351"/>
          </a:xfrm>
        </p:spPr>
        <p:txBody>
          <a:bodyPr/>
          <a:lstStyle/>
          <a:p>
            <a:r>
              <a:rPr lang="en-US" i="0" u="none" strike="noStrike" baseline="0" dirty="0"/>
              <a:t>“</a:t>
            </a:r>
            <a:r>
              <a:rPr lang="it-IT" i="0" u="none" strike="noStrike" baseline="0" dirty="0"/>
              <a:t>A Two-Dimensional Sparse Matrix Profile</a:t>
            </a:r>
            <a:r>
              <a:rPr lang="it-IT" dirty="0"/>
              <a:t> </a:t>
            </a:r>
            <a:r>
              <a:rPr lang="it-IT" i="0" u="none" strike="noStrike" baseline="0" dirty="0"/>
              <a:t>DenseNet for COVID-19 Diagnosis</a:t>
            </a:r>
            <a:r>
              <a:rPr lang="it-IT" dirty="0"/>
              <a:t> </a:t>
            </a:r>
            <a:r>
              <a:rPr lang="it-IT" i="0" u="none" strike="noStrike" baseline="0" dirty="0"/>
              <a:t>Using Chest CT Images</a:t>
            </a:r>
            <a:r>
              <a:rPr lang="en-US" i="0" u="none" strike="noStrike" baseline="0" dirty="0"/>
              <a:t>”, Liu et al., 2020</a:t>
            </a:r>
            <a:endParaRPr lang="it-IT" dirty="0"/>
          </a:p>
        </p:txBody>
      </p:sp>
      <p:sp>
        <p:nvSpPr>
          <p:cNvPr id="3" name="Segnaposto contenuto 2">
            <a:extLst>
              <a:ext uri="{FF2B5EF4-FFF2-40B4-BE49-F238E27FC236}">
                <a16:creationId xmlns:a16="http://schemas.microsoft.com/office/drawing/2014/main" id="{DA142750-17A7-4C2B-ACBF-544E22C0D08B}"/>
              </a:ext>
            </a:extLst>
          </p:cNvPr>
          <p:cNvSpPr>
            <a:spLocks noGrp="1"/>
          </p:cNvSpPr>
          <p:nvPr>
            <p:ph sz="half" idx="13"/>
          </p:nvPr>
        </p:nvSpPr>
        <p:spPr>
          <a:xfrm>
            <a:off x="388411" y="914400"/>
            <a:ext cx="11415177" cy="5356800"/>
          </a:xfrm>
        </p:spPr>
        <p:txBody>
          <a:bodyPr/>
          <a:lstStyle/>
          <a:p>
            <a:r>
              <a:rPr lang="it-IT" sz="1600" dirty="0"/>
              <a:t>This paper introduces a framework that integrates an image preprocessing technology for anomaly detection with supervised deep learning for chest CT imaging-based COVID-19 diagnosis. While the whole framework is not particularly interesting for us, the authors propose a novelty to the traditional MP methods, that is the </a:t>
            </a:r>
            <a:r>
              <a:rPr lang="it-IT" sz="1600" b="1" dirty="0"/>
              <a:t>MP calculated at a two-dimensional level</a:t>
            </a:r>
            <a:r>
              <a:rPr lang="it-IT" sz="1600" dirty="0"/>
              <a:t>, in order to be able to treat a group of points (pixels) in the same way as a time series.</a:t>
            </a:r>
          </a:p>
          <a:p>
            <a:pPr marL="0" indent="0">
              <a:buNone/>
            </a:pPr>
            <a:endParaRPr lang="it-IT" sz="1600" dirty="0"/>
          </a:p>
          <a:p>
            <a:r>
              <a:rPr lang="it-IT" sz="1600" dirty="0"/>
              <a:t>By doing so, they extend the concept of Matrix profile to high dimensional data (in this case, two-dimensional data), which is an avenue that, at the time of the publishing of this work, had not yet been explored (the most similar concept is that of Contextual Matrix Profile).</a:t>
            </a:r>
          </a:p>
          <a:p>
            <a:pPr marL="0" indent="0">
              <a:buNone/>
            </a:pPr>
            <a:endParaRPr lang="it-IT" sz="1600" dirty="0"/>
          </a:p>
          <a:p>
            <a:r>
              <a:rPr lang="it-IT" sz="1600" dirty="0"/>
              <a:t>The authors suggest that the alternative method to evaluate the same 2-dimensional data by flattening a matrix of values into a vector and then treat it as a time series.</a:t>
            </a:r>
          </a:p>
          <a:p>
            <a:endParaRPr lang="it-IT" sz="1600" dirty="0"/>
          </a:p>
          <a:p>
            <a:r>
              <a:rPr lang="it-IT" sz="1600" dirty="0"/>
              <a:t>The 2-dimensional MP is derived by defining segments of the «main» matrix of points, each one with a constant width </a:t>
            </a:r>
            <a:r>
              <a:rPr lang="it-IT" sz="1600" i="1" dirty="0"/>
              <a:t>w</a:t>
            </a:r>
            <a:r>
              <a:rPr lang="it-IT" sz="1600" dirty="0"/>
              <a:t> and height </a:t>
            </a:r>
            <a:r>
              <a:rPr lang="it-IT" sz="1600" i="1" dirty="0"/>
              <a:t>h</a:t>
            </a:r>
            <a:r>
              <a:rPr lang="it-IT" sz="1600" dirty="0"/>
              <a:t>, by sliding a </a:t>
            </a:r>
            <a:r>
              <a:rPr lang="it-IT" sz="1600" i="1" dirty="0"/>
              <a:t>w x h </a:t>
            </a:r>
            <a:r>
              <a:rPr lang="it-IT" sz="1600" dirty="0"/>
              <a:t>window. Those segments are then aggregated to form a </a:t>
            </a:r>
            <a:r>
              <a:rPr lang="it-IT" sz="1600" b="1" dirty="0"/>
              <a:t>«sparse segment set» S </a:t>
            </a:r>
            <a:r>
              <a:rPr lang="it-IT" sz="1600" dirty="0"/>
              <a:t>and the </a:t>
            </a:r>
            <a:r>
              <a:rPr lang="it-IT" sz="1600" b="1" dirty="0"/>
              <a:t>«sparse 2-dimensional MP» (2DM) </a:t>
            </a:r>
            <a:r>
              <a:rPr lang="it-IT" sz="1600" dirty="0"/>
              <a:t>is defined as the matrix of Euclidean distances, that has the sime size as S, between each segment in S and its NN in S. To calculate the 2DM, the pairwise Euclidean distance between one element in S with every other element in S is applied. The minimum of these distances is finally stored in the same position in 2DM as the element in S. The rest of the reasoning is the same as standard MP (largest NN distances indicate probable anomalies).</a:t>
            </a:r>
          </a:p>
          <a:p>
            <a:r>
              <a:rPr lang="it-IT" sz="1600" dirty="0"/>
              <a:t>While the rest of the paper further develops analyses and observations after calculating the 2DM, the main relevant aspect of our possible interest, in my opinion, is the extension of the MP to a «group» of points that are not consecutively ordered.</a:t>
            </a:r>
          </a:p>
        </p:txBody>
      </p:sp>
    </p:spTree>
    <p:extLst>
      <p:ext uri="{BB962C8B-B14F-4D97-AF65-F5344CB8AC3E}">
        <p14:creationId xmlns:p14="http://schemas.microsoft.com/office/powerpoint/2010/main" val="4012736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A6BB4F-730F-478E-B7A2-8BCC56B804AD}"/>
              </a:ext>
            </a:extLst>
          </p:cNvPr>
          <p:cNvSpPr>
            <a:spLocks noGrp="1"/>
          </p:cNvSpPr>
          <p:nvPr>
            <p:ph type="title"/>
          </p:nvPr>
        </p:nvSpPr>
        <p:spPr>
          <a:xfrm>
            <a:off x="388411" y="367049"/>
            <a:ext cx="11415178" cy="547351"/>
          </a:xfrm>
        </p:spPr>
        <p:txBody>
          <a:bodyPr/>
          <a:lstStyle/>
          <a:p>
            <a:r>
              <a:rPr lang="en-US" i="0" u="none" strike="noStrike" baseline="0" dirty="0"/>
              <a:t>“</a:t>
            </a:r>
            <a:r>
              <a:rPr lang="it-IT" i="0" u="none" strike="noStrike" baseline="0" dirty="0"/>
              <a:t>A Two-Dimensional Sparse Matrix Profile</a:t>
            </a:r>
            <a:r>
              <a:rPr lang="it-IT" dirty="0"/>
              <a:t> </a:t>
            </a:r>
            <a:r>
              <a:rPr lang="it-IT" i="0" u="none" strike="noStrike" baseline="0" dirty="0"/>
              <a:t>DenseNet for COVID-19 Diagnosis</a:t>
            </a:r>
            <a:r>
              <a:rPr lang="it-IT" dirty="0"/>
              <a:t> </a:t>
            </a:r>
            <a:r>
              <a:rPr lang="it-IT" i="0" u="none" strike="noStrike" baseline="0" dirty="0"/>
              <a:t>Using Chest CT Images</a:t>
            </a:r>
            <a:r>
              <a:rPr lang="en-US" i="0" u="none" strike="noStrike" baseline="0" dirty="0"/>
              <a:t>”, Liu et al., 2020</a:t>
            </a:r>
            <a:endParaRPr lang="it-IT" dirty="0"/>
          </a:p>
        </p:txBody>
      </p:sp>
      <p:pic>
        <p:nvPicPr>
          <p:cNvPr id="5" name="Segnaposto contenuto 4" descr="Immagine che contiene testo&#10;&#10;Descrizione generata automaticamente">
            <a:extLst>
              <a:ext uri="{FF2B5EF4-FFF2-40B4-BE49-F238E27FC236}">
                <a16:creationId xmlns:a16="http://schemas.microsoft.com/office/drawing/2014/main" id="{D62E0DFE-63AB-425F-A741-47ACA2B5B492}"/>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412142" y="1024053"/>
            <a:ext cx="3447455" cy="3433030"/>
          </a:xfrm>
        </p:spPr>
      </p:pic>
      <p:pic>
        <p:nvPicPr>
          <p:cNvPr id="7" name="Immagine 6" descr="Immagine che contiene testo&#10;&#10;Descrizione generata automaticamente">
            <a:extLst>
              <a:ext uri="{FF2B5EF4-FFF2-40B4-BE49-F238E27FC236}">
                <a16:creationId xmlns:a16="http://schemas.microsoft.com/office/drawing/2014/main" id="{736ED5AF-1A10-40E7-978D-9D5243D24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881" y="4685359"/>
            <a:ext cx="3577716" cy="1552315"/>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678DFF95-1282-4F3B-A053-F8D7A48E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557" y="994653"/>
            <a:ext cx="3673158" cy="1051651"/>
          </a:xfrm>
          <a:prstGeom prst="rect">
            <a:avLst/>
          </a:prstGeom>
        </p:spPr>
      </p:pic>
      <p:pic>
        <p:nvPicPr>
          <p:cNvPr id="11" name="Immagine 10" descr="Immagine che contiene testo, musica, pianoforte&#10;&#10;Descrizione generata automaticamente">
            <a:extLst>
              <a:ext uri="{FF2B5EF4-FFF2-40B4-BE49-F238E27FC236}">
                <a16:creationId xmlns:a16="http://schemas.microsoft.com/office/drawing/2014/main" id="{FF609EA9-4CA1-4083-A6D3-B89D38ED3B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578" y="2046304"/>
            <a:ext cx="4227116" cy="4191370"/>
          </a:xfrm>
          <a:prstGeom prst="rect">
            <a:avLst/>
          </a:prstGeom>
        </p:spPr>
      </p:pic>
    </p:spTree>
    <p:extLst>
      <p:ext uri="{BB962C8B-B14F-4D97-AF65-F5344CB8AC3E}">
        <p14:creationId xmlns:p14="http://schemas.microsoft.com/office/powerpoint/2010/main" val="189084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A8603-3A0E-433E-AC5E-FBF92296EE72}"/>
              </a:ext>
            </a:extLst>
          </p:cNvPr>
          <p:cNvSpPr>
            <a:spLocks noGrp="1"/>
          </p:cNvSpPr>
          <p:nvPr>
            <p:ph type="title"/>
          </p:nvPr>
        </p:nvSpPr>
        <p:spPr>
          <a:xfrm>
            <a:off x="388411" y="367048"/>
            <a:ext cx="11415178" cy="398061"/>
          </a:xfrm>
        </p:spPr>
        <p:txBody>
          <a:bodyPr/>
          <a:lstStyle/>
          <a:p>
            <a:r>
              <a:rPr lang="en-US" i="0" u="none" strike="noStrike" baseline="0" dirty="0"/>
              <a:t>“</a:t>
            </a:r>
            <a:r>
              <a:rPr lang="en-US" i="0" u="none" strike="noStrike" baseline="0" dirty="0">
                <a:latin typeface="NimbusRomNo9L-Regu"/>
              </a:rPr>
              <a:t>Fault Detection and Classification of Time Series </a:t>
            </a:r>
            <a:r>
              <a:rPr lang="it-IT" i="0" u="none" strike="noStrike" baseline="0" dirty="0">
                <a:latin typeface="NimbusRomNo9L-Regu"/>
              </a:rPr>
              <a:t>Using Localized Matrix Profiles</a:t>
            </a:r>
            <a:r>
              <a:rPr lang="en-US" i="0" u="none" strike="noStrike" baseline="0" dirty="0"/>
              <a:t>”, Zhang et al., 2019</a:t>
            </a:r>
            <a:endParaRPr lang="it-IT" dirty="0"/>
          </a:p>
        </p:txBody>
      </p:sp>
      <p:sp>
        <p:nvSpPr>
          <p:cNvPr id="3" name="Segnaposto contenuto 2">
            <a:extLst>
              <a:ext uri="{FF2B5EF4-FFF2-40B4-BE49-F238E27FC236}">
                <a16:creationId xmlns:a16="http://schemas.microsoft.com/office/drawing/2014/main" id="{CA98AC8A-3659-4335-B62F-966368EE46A0}"/>
              </a:ext>
            </a:extLst>
          </p:cNvPr>
          <p:cNvSpPr>
            <a:spLocks noGrp="1"/>
          </p:cNvSpPr>
          <p:nvPr>
            <p:ph sz="half" idx="13"/>
          </p:nvPr>
        </p:nvSpPr>
        <p:spPr>
          <a:xfrm>
            <a:off x="388411" y="655252"/>
            <a:ext cx="11415177" cy="5642911"/>
          </a:xfrm>
        </p:spPr>
        <p:txBody>
          <a:bodyPr/>
          <a:lstStyle/>
          <a:p>
            <a:r>
              <a:rPr lang="it-IT" sz="1600" dirty="0"/>
              <a:t>In this papers, the authors introduce a new primitive for time series data mining, called </a:t>
            </a:r>
            <a:r>
              <a:rPr lang="it-IT" sz="1600" b="1" dirty="0"/>
              <a:t>Localized Matrix Profile (LMP)</a:t>
            </a:r>
            <a:r>
              <a:rPr lang="it-IT" sz="1600" dirty="0"/>
              <a:t>. The main reason for this contribution is, once again, the need for being able to deal with the </a:t>
            </a:r>
            <a:r>
              <a:rPr lang="it-IT" sz="1600" b="1" dirty="0"/>
              <a:t>«twin freak» </a:t>
            </a:r>
            <a:r>
              <a:rPr lang="it-IT" sz="1600" dirty="0"/>
              <a:t>problem.</a:t>
            </a:r>
          </a:p>
          <a:p>
            <a:pPr marL="0" indent="0">
              <a:buNone/>
            </a:pPr>
            <a:endParaRPr lang="it-IT" sz="1600" dirty="0"/>
          </a:p>
          <a:p>
            <a:r>
              <a:rPr lang="it-IT" sz="1600" dirty="0"/>
              <a:t>In my opinion, the solution found to tackle this issue in this paper is </a:t>
            </a:r>
            <a:r>
              <a:rPr lang="it-IT" sz="1600" b="1" dirty="0"/>
              <a:t>quite domain-specific </a:t>
            </a:r>
            <a:r>
              <a:rPr lang="it-IT" sz="1600" dirty="0"/>
              <a:t>and thus it might not be too easy to transfer to our research field. The considerations below illustrate how domain-specific the approach is.</a:t>
            </a:r>
          </a:p>
          <a:p>
            <a:pPr marL="0" indent="0">
              <a:buNone/>
            </a:pPr>
            <a:endParaRPr lang="it-IT" sz="1600" dirty="0"/>
          </a:p>
          <a:p>
            <a:r>
              <a:rPr lang="it-IT" sz="1600" dirty="0"/>
              <a:t>The authors propose the LMP as a tool that is well-suited for applications where the data are statistically time varying: throughout the paper, they only consider </a:t>
            </a:r>
            <a:r>
              <a:rPr lang="it-IT" sz="1600" b="1" dirty="0"/>
              <a:t>transient systems </a:t>
            </a:r>
            <a:r>
              <a:rPr lang="it-IT" sz="1600" dirty="0"/>
              <a:t>(physical devices such as electrical motors) where multiple runs of the same «process» are evaluated, each one tipically producing a multivariate time series (MTS). Each time series (representing a specific variable) in a MTS comes from a sensor. A set of baseline MTS items is first produced and the LMP compares a new MTS items to the baseline set, that is composed of </a:t>
            </a:r>
            <a:r>
              <a:rPr lang="it-IT" sz="1600" i="1" dirty="0"/>
              <a:t>L</a:t>
            </a:r>
            <a:r>
              <a:rPr lang="it-IT" sz="1600" dirty="0"/>
              <a:t> items. Since different variables (sensors) could contribute differently in fault detection and classification, they also introduce a vector that assigns specific «importance weights» to the each sensor. </a:t>
            </a:r>
          </a:p>
          <a:p>
            <a:r>
              <a:rPr lang="it-IT" sz="1600" dirty="0"/>
              <a:t>In short, the LMP only compares distances of subsequences that belong to </a:t>
            </a:r>
            <a:r>
              <a:rPr lang="it-IT" sz="1600" b="1" dirty="0"/>
              <a:t>MTS items </a:t>
            </a:r>
            <a:r>
              <a:rPr lang="it-IT" sz="1600" dirty="0"/>
              <a:t>(the comparison is a new item join with the baseline set)</a:t>
            </a:r>
            <a:r>
              <a:rPr lang="it-IT" sz="1600" b="1" dirty="0"/>
              <a:t> with the same starting time </a:t>
            </a:r>
            <a:r>
              <a:rPr lang="it-IT" sz="1600" b="1" i="1" dirty="0"/>
              <a:t>t</a:t>
            </a:r>
            <a:r>
              <a:rPr lang="it-IT" sz="1600" dirty="0"/>
              <a:t> (the same time instance) in order to take account of the </a:t>
            </a:r>
            <a:r>
              <a:rPr lang="it-IT" sz="1600" b="1" dirty="0"/>
              <a:t>time-varying nature of the system that may lead to false positives/negatives</a:t>
            </a:r>
            <a:r>
              <a:rPr lang="it-IT" sz="1600" dirty="0"/>
              <a:t> otherwise, while the traditional MP computes NN searching over all available subsequences involved in the MTS, no matter where they start.</a:t>
            </a:r>
          </a:p>
          <a:p>
            <a:r>
              <a:rPr lang="it-IT" sz="1600" dirty="0"/>
              <a:t>A LMP-based fault detector and a LMP-based fault classifier are then developed and the reasoning behind how to build them is explained in a «general» way.</a:t>
            </a:r>
          </a:p>
          <a:p>
            <a:r>
              <a:rPr lang="it-IT" sz="1600" dirty="0"/>
              <a:t>A case study using synthetic sensor data generated from a physical model of an electrical motor is then presented, and the advantages in terms of speed to existing alternative methods.</a:t>
            </a:r>
          </a:p>
          <a:p>
            <a:r>
              <a:rPr lang="it-IT" sz="1600" dirty="0"/>
              <a:t>The authors provide the pseudocode for their algorithms.</a:t>
            </a:r>
          </a:p>
        </p:txBody>
      </p:sp>
    </p:spTree>
    <p:extLst>
      <p:ext uri="{BB962C8B-B14F-4D97-AF65-F5344CB8AC3E}">
        <p14:creationId xmlns:p14="http://schemas.microsoft.com/office/powerpoint/2010/main" val="4220182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B6A165-0C23-464C-A0E1-65B04FC53FA5}"/>
              </a:ext>
            </a:extLst>
          </p:cNvPr>
          <p:cNvSpPr>
            <a:spLocks noGrp="1"/>
          </p:cNvSpPr>
          <p:nvPr>
            <p:ph type="title"/>
          </p:nvPr>
        </p:nvSpPr>
        <p:spPr/>
        <p:txBody>
          <a:bodyPr/>
          <a:lstStyle/>
          <a:p>
            <a:r>
              <a:rPr lang="it-IT" dirty="0"/>
              <a:t>«Learning Dominant Usage from Anomaly Patterns in Building Energy Traces», Nichiforov et al., 2020</a:t>
            </a:r>
          </a:p>
        </p:txBody>
      </p:sp>
      <p:sp>
        <p:nvSpPr>
          <p:cNvPr id="3" name="Segnaposto contenuto 2">
            <a:extLst>
              <a:ext uri="{FF2B5EF4-FFF2-40B4-BE49-F238E27FC236}">
                <a16:creationId xmlns:a16="http://schemas.microsoft.com/office/drawing/2014/main" id="{175F1694-1C26-40F7-A24B-78F5948F0665}"/>
              </a:ext>
            </a:extLst>
          </p:cNvPr>
          <p:cNvSpPr>
            <a:spLocks noGrp="1"/>
          </p:cNvSpPr>
          <p:nvPr>
            <p:ph sz="half" idx="13"/>
          </p:nvPr>
        </p:nvSpPr>
        <p:spPr/>
        <p:txBody>
          <a:bodyPr/>
          <a:lstStyle/>
          <a:p>
            <a:r>
              <a:rPr lang="it-IT" sz="1600" dirty="0"/>
              <a:t>This paper introduces the Matrix Profile as a powerful tool for the study of large buildings’ energy consumption profiles in order to: 1) build a </a:t>
            </a:r>
            <a:r>
              <a:rPr lang="it-IT" sz="1600" b="1" dirty="0"/>
              <a:t>dataset of anomaly patterns</a:t>
            </a:r>
            <a:r>
              <a:rPr lang="it-IT" sz="1600" dirty="0"/>
              <a:t>, looking for the </a:t>
            </a:r>
            <a:r>
              <a:rPr lang="it-IT" sz="1600" b="1" dirty="0"/>
              <a:t>top discords </a:t>
            </a:r>
            <a:r>
              <a:rPr lang="it-IT" sz="1600" dirty="0"/>
              <a:t>(when do they happen? Can we explain their presence in relation to well-known periods such as holidays, and so on?) in each building’s energy time series and 2) create a </a:t>
            </a:r>
            <a:r>
              <a:rPr lang="it-IT" sz="1600" b="1" dirty="0"/>
              <a:t>supervised learning classification model</a:t>
            </a:r>
            <a:r>
              <a:rPr lang="it-IT" sz="1600" dirty="0"/>
              <a:t> that learns these anomaly patterns and is able to assign newly observed data to the correct type of building (each building is associated with a different dominant usage pattern).</a:t>
            </a:r>
          </a:p>
          <a:p>
            <a:pPr marL="0" indent="0">
              <a:buNone/>
            </a:pPr>
            <a:endParaRPr lang="it-IT" sz="1600" dirty="0"/>
          </a:p>
          <a:p>
            <a:pPr algn="l"/>
            <a:r>
              <a:rPr lang="en-US" sz="1600" b="0" i="0" u="none" strike="noStrike" baseline="0" dirty="0">
                <a:latin typeface="NimbusRomNo9L-Regu"/>
              </a:rPr>
              <a:t>The paper presents the experimental results of the described approach on a reference building energy dataset. The dataset used contains the energy consumption for 507 university buildings from Europe and USA over one year period. The sampling time for each data-set is one hour and the they consists of 8.760 data points. Four types of dominant energy usage patterns were identified: classrooms, offices, laboratories and dormrooms, for a subset of 422 buildings</a:t>
            </a:r>
            <a:r>
              <a:rPr lang="it-IT" sz="1600" b="0" i="0" u="none" strike="noStrike" baseline="0" dirty="0">
                <a:latin typeface="NimbusRomNo9L-Regu"/>
              </a:rPr>
              <a:t>. The MP was applied on all 422 datasets, grouped by each type of dominant usage patter</a:t>
            </a:r>
            <a:r>
              <a:rPr lang="it-IT" sz="1600" dirty="0">
                <a:latin typeface="NimbusRomNo9L-Regu"/>
              </a:rPr>
              <a:t>n: classroom, office, laboratory and dormroom.</a:t>
            </a:r>
          </a:p>
          <a:p>
            <a:pPr marL="0" indent="0" algn="l">
              <a:buNone/>
            </a:pPr>
            <a:endParaRPr lang="it-IT" sz="1600" dirty="0">
              <a:latin typeface="NimbusRomNo9L-Regu"/>
            </a:endParaRPr>
          </a:p>
          <a:p>
            <a:pPr algn="l"/>
            <a:r>
              <a:rPr lang="it-IT" sz="1600" dirty="0"/>
              <a:t>The results shown are promising: the researchers were able to explain the various observations, such as MP values distributions and top-3 discords locations, with </a:t>
            </a:r>
            <a:r>
              <a:rPr lang="it-IT" sz="1600" b="1" dirty="0"/>
              <a:t>known events and occupation trends</a:t>
            </a:r>
            <a:r>
              <a:rPr lang="it-IT" sz="1600" dirty="0"/>
              <a:t>, and the classification model based on MP discord features was able to achieve </a:t>
            </a:r>
            <a:r>
              <a:rPr lang="it-IT" sz="1600" b="1" dirty="0"/>
              <a:t>relatively high accuracy despite a considerable decrease in training time </a:t>
            </a:r>
            <a:r>
              <a:rPr lang="it-IT" sz="1600" dirty="0"/>
              <a:t>compared to using the full year energy readings in the modelling stage.</a:t>
            </a:r>
          </a:p>
          <a:p>
            <a:pPr marL="0" indent="0" algn="l">
              <a:buNone/>
            </a:pPr>
            <a:endParaRPr lang="it-IT" sz="1600" dirty="0"/>
          </a:p>
          <a:p>
            <a:pPr algn="l"/>
            <a:r>
              <a:rPr lang="it-IT" sz="1600" dirty="0"/>
              <a:t>The authors claim that </a:t>
            </a:r>
            <a:r>
              <a:rPr lang="it-IT" sz="1600" b="1" dirty="0"/>
              <a:t>this approach could prove useful for exploiting complementary energy consumption patterns in a decentralised control structure</a:t>
            </a:r>
            <a:r>
              <a:rPr lang="it-IT" sz="1600" dirty="0"/>
              <a:t> that aims for grid balance and economic operation.</a:t>
            </a:r>
          </a:p>
        </p:txBody>
      </p:sp>
    </p:spTree>
    <p:extLst>
      <p:ext uri="{BB962C8B-B14F-4D97-AF65-F5344CB8AC3E}">
        <p14:creationId xmlns:p14="http://schemas.microsoft.com/office/powerpoint/2010/main" val="387047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9A8603-3A0E-433E-AC5E-FBF92296EE72}"/>
              </a:ext>
            </a:extLst>
          </p:cNvPr>
          <p:cNvSpPr>
            <a:spLocks noGrp="1"/>
          </p:cNvSpPr>
          <p:nvPr>
            <p:ph type="title"/>
          </p:nvPr>
        </p:nvSpPr>
        <p:spPr>
          <a:xfrm>
            <a:off x="388411" y="367048"/>
            <a:ext cx="11415178" cy="398061"/>
          </a:xfrm>
        </p:spPr>
        <p:txBody>
          <a:bodyPr/>
          <a:lstStyle/>
          <a:p>
            <a:r>
              <a:rPr lang="en-US" i="0" u="none" strike="noStrike" baseline="0" dirty="0"/>
              <a:t>“</a:t>
            </a:r>
            <a:r>
              <a:rPr lang="en-US" i="0" u="none" strike="noStrike" baseline="0" dirty="0">
                <a:latin typeface="NimbusRomNo9L-Regu"/>
              </a:rPr>
              <a:t>Fault Detection and Classification of Time Series </a:t>
            </a:r>
            <a:r>
              <a:rPr lang="it-IT" i="0" u="none" strike="noStrike" baseline="0" dirty="0">
                <a:latin typeface="NimbusRomNo9L-Regu"/>
              </a:rPr>
              <a:t>Using Localized Matrix Profiles</a:t>
            </a:r>
            <a:r>
              <a:rPr lang="en-US" i="0" u="none" strike="noStrike" baseline="0" dirty="0"/>
              <a:t>”, Zhang et al., 2019</a:t>
            </a:r>
            <a:endParaRPr lang="it-IT" dirty="0"/>
          </a:p>
        </p:txBody>
      </p:sp>
      <p:pic>
        <p:nvPicPr>
          <p:cNvPr id="5" name="Segnaposto contenuto 4" descr="Immagine che contiene testo&#10;&#10;Descrizione generata automaticamente">
            <a:extLst>
              <a:ext uri="{FF2B5EF4-FFF2-40B4-BE49-F238E27FC236}">
                <a16:creationId xmlns:a16="http://schemas.microsoft.com/office/drawing/2014/main" id="{83E84866-55AD-48BC-9D4B-67CCA9CFCCA5}"/>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06721" y="1306646"/>
            <a:ext cx="3749365" cy="4244708"/>
          </a:xfrm>
        </p:spPr>
      </p:pic>
      <p:pic>
        <p:nvPicPr>
          <p:cNvPr id="7" name="Immagine 6" descr="Immagine che contiene testo&#10;&#10;Descrizione generata automaticamente">
            <a:extLst>
              <a:ext uri="{FF2B5EF4-FFF2-40B4-BE49-F238E27FC236}">
                <a16:creationId xmlns:a16="http://schemas.microsoft.com/office/drawing/2014/main" id="{2ECAC294-A54A-44CA-817C-97B8500C0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655" y="1603156"/>
            <a:ext cx="3787468" cy="3604572"/>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B8D3010F-D330-481F-BEDA-713066694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692" y="1074216"/>
            <a:ext cx="3825572" cy="4709568"/>
          </a:xfrm>
          <a:prstGeom prst="rect">
            <a:avLst/>
          </a:prstGeom>
        </p:spPr>
      </p:pic>
    </p:spTree>
    <p:extLst>
      <p:ext uri="{BB962C8B-B14F-4D97-AF65-F5344CB8AC3E}">
        <p14:creationId xmlns:p14="http://schemas.microsoft.com/office/powerpoint/2010/main" val="3437538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ABEF1A-A074-4CFB-9917-8E03230151B8}"/>
              </a:ext>
            </a:extLst>
          </p:cNvPr>
          <p:cNvSpPr>
            <a:spLocks noGrp="1"/>
          </p:cNvSpPr>
          <p:nvPr>
            <p:ph type="title"/>
          </p:nvPr>
        </p:nvSpPr>
        <p:spPr/>
        <p:txBody>
          <a:bodyPr/>
          <a:lstStyle/>
          <a:p>
            <a:r>
              <a:rPr lang="en-US" i="0" u="none" strike="noStrike" baseline="0" dirty="0"/>
              <a:t>“Temporary rules of retail product sales time series based on the matrix profile”, Li et al., 2020</a:t>
            </a:r>
            <a:endParaRPr lang="it-IT" dirty="0"/>
          </a:p>
        </p:txBody>
      </p:sp>
      <p:sp>
        <p:nvSpPr>
          <p:cNvPr id="3" name="Segnaposto contenuto 2">
            <a:extLst>
              <a:ext uri="{FF2B5EF4-FFF2-40B4-BE49-F238E27FC236}">
                <a16:creationId xmlns:a16="http://schemas.microsoft.com/office/drawing/2014/main" id="{E6D78BBA-C50B-43AC-BD84-40DBFABA3B03}"/>
              </a:ext>
            </a:extLst>
          </p:cNvPr>
          <p:cNvSpPr>
            <a:spLocks noGrp="1"/>
          </p:cNvSpPr>
          <p:nvPr>
            <p:ph sz="half" idx="13"/>
          </p:nvPr>
        </p:nvSpPr>
        <p:spPr>
          <a:xfrm>
            <a:off x="388411" y="750600"/>
            <a:ext cx="11415177" cy="5356800"/>
          </a:xfrm>
        </p:spPr>
        <p:txBody>
          <a:bodyPr/>
          <a:lstStyle/>
          <a:p>
            <a:r>
              <a:rPr lang="it-IT" sz="1600" dirty="0"/>
              <a:t>This paper does not introduce significant modifications to the MP methods or proposes solutions to a specific problem in traditional MP, but the framework presented is interesting in its entirety. </a:t>
            </a:r>
          </a:p>
          <a:p>
            <a:pPr marL="0" indent="0">
              <a:buNone/>
            </a:pPr>
            <a:endParaRPr lang="it-IT" sz="1600" dirty="0"/>
          </a:p>
          <a:p>
            <a:r>
              <a:rPr lang="it-IT" sz="1600" dirty="0"/>
              <a:t>The authors introduce the above mentioned framework for </a:t>
            </a:r>
            <a:r>
              <a:rPr lang="it-IT" sz="1600" b="1" dirty="0"/>
              <a:t>the study of correlation of product sales</a:t>
            </a:r>
            <a:r>
              <a:rPr lang="it-IT" sz="1600" dirty="0"/>
              <a:t>, in order to </a:t>
            </a:r>
            <a:r>
              <a:rPr lang="it-IT" sz="1600" b="1" dirty="0"/>
              <a:t>extract temporary rules after discovering multivariate motifs</a:t>
            </a:r>
            <a:r>
              <a:rPr lang="it-IT" sz="1600" dirty="0"/>
              <a:t>, that can assist business managers in their work.</a:t>
            </a:r>
          </a:p>
          <a:p>
            <a:pPr marL="0" indent="0">
              <a:buNone/>
            </a:pPr>
            <a:endParaRPr lang="it-IT" sz="1600" dirty="0"/>
          </a:p>
          <a:p>
            <a:r>
              <a:rPr lang="it-IT" sz="1600" dirty="0"/>
              <a:t>The reasoning behind this work is that </a:t>
            </a:r>
            <a:r>
              <a:rPr lang="it-IT" sz="1600" b="1" dirty="0"/>
              <a:t>often certain products are purchased together due to a specific time of the year or event </a:t>
            </a:r>
            <a:r>
              <a:rPr lang="it-IT" sz="1600" dirty="0"/>
              <a:t>(for example, drinks and food that are more typical of summer season). In market basket analysis, it is therefore essential to know which products have sales correlation to facilitate bundle sales. It is also useful to know when it is suitable to recommend certain products to the customers and how long the recommendation should last, and this can be achieved by using multi-motifs derived from similar subsequences and evaluate the length of these multi-motifs.</a:t>
            </a:r>
          </a:p>
          <a:p>
            <a:r>
              <a:rPr lang="it-IT" sz="1600" dirty="0"/>
              <a:t>The approach is the following: first, the </a:t>
            </a:r>
            <a:r>
              <a:rPr lang="it-IT" sz="1600" b="1" dirty="0"/>
              <a:t>similarity between a series of product sales is studied</a:t>
            </a:r>
            <a:r>
              <a:rPr lang="it-IT" sz="1600" dirty="0"/>
              <a:t>; the relationships between products are then used to construct a </a:t>
            </a:r>
            <a:r>
              <a:rPr lang="it-IT" sz="1600" b="1" dirty="0"/>
              <a:t>similarity network of product sales</a:t>
            </a:r>
            <a:r>
              <a:rPr lang="it-IT" sz="1600" dirty="0"/>
              <a:t>; according to this network, different groups of products can be selected and the </a:t>
            </a:r>
            <a:r>
              <a:rPr lang="it-IT" sz="1600" b="1" dirty="0"/>
              <a:t>products sales time series in such groups are considered as a multivariate time series</a:t>
            </a:r>
            <a:r>
              <a:rPr lang="it-IT" sz="1600" dirty="0"/>
              <a:t>. If the multi-motifs that can be found in these multivariate TS are </a:t>
            </a:r>
            <a:r>
              <a:rPr lang="it-IT" sz="1600" b="1" dirty="0"/>
              <a:t>repeating</a:t>
            </a:r>
            <a:r>
              <a:rPr lang="it-IT" sz="1600" dirty="0"/>
              <a:t>, it implies that the </a:t>
            </a:r>
            <a:r>
              <a:rPr lang="it-IT" sz="1600" b="1" dirty="0"/>
              <a:t>temporary relationships that they represent are frequent</a:t>
            </a:r>
            <a:r>
              <a:rPr lang="it-IT" sz="1600" dirty="0"/>
              <a:t>. In the last stage, </a:t>
            </a:r>
            <a:r>
              <a:rPr lang="it-IT" sz="1600" b="1" dirty="0"/>
              <a:t>Temporary Rules (TR)</a:t>
            </a:r>
            <a:r>
              <a:rPr lang="it-IT" sz="1600" dirty="0"/>
              <a:t> (association rules that take into account the aspect of temporality and quanity rather than probabilty) are generated from a multi-motifs set.</a:t>
            </a:r>
          </a:p>
          <a:p>
            <a:r>
              <a:rPr lang="it-IT" sz="1600" dirty="0"/>
              <a:t>The explanation of the whole process (how everything is calculated in detail) would be quite long to report in its entirety (pseudocode is available for each algorithm; essentially, for what concerns MP, no significant modifications are introduced with respect to the traditional methods; the way everything is combined, however, is slightly different to what we are used to compute) therefore I will briefly sum up what I think are the most important contributions that this paper can offer to our research field.</a:t>
            </a:r>
          </a:p>
          <a:p>
            <a:endParaRPr lang="it-IT" dirty="0"/>
          </a:p>
          <a:p>
            <a:endParaRPr lang="it-IT" dirty="0"/>
          </a:p>
        </p:txBody>
      </p:sp>
    </p:spTree>
    <p:extLst>
      <p:ext uri="{BB962C8B-B14F-4D97-AF65-F5344CB8AC3E}">
        <p14:creationId xmlns:p14="http://schemas.microsoft.com/office/powerpoint/2010/main" val="308842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ABEF1A-A074-4CFB-9917-8E03230151B8}"/>
              </a:ext>
            </a:extLst>
          </p:cNvPr>
          <p:cNvSpPr>
            <a:spLocks noGrp="1"/>
          </p:cNvSpPr>
          <p:nvPr>
            <p:ph type="title"/>
          </p:nvPr>
        </p:nvSpPr>
        <p:spPr/>
        <p:txBody>
          <a:bodyPr/>
          <a:lstStyle/>
          <a:p>
            <a:r>
              <a:rPr lang="en-US" i="0" u="none" strike="noStrike" baseline="0" dirty="0"/>
              <a:t>“Temporary rules of retail product sales time series based on the matrix profile”, Li et al., 2020</a:t>
            </a:r>
            <a:endParaRPr lang="it-IT" dirty="0"/>
          </a:p>
        </p:txBody>
      </p:sp>
      <p:sp>
        <p:nvSpPr>
          <p:cNvPr id="3" name="Segnaposto contenuto 2">
            <a:extLst>
              <a:ext uri="{FF2B5EF4-FFF2-40B4-BE49-F238E27FC236}">
                <a16:creationId xmlns:a16="http://schemas.microsoft.com/office/drawing/2014/main" id="{E6D78BBA-C50B-43AC-BD84-40DBFABA3B03}"/>
              </a:ext>
            </a:extLst>
          </p:cNvPr>
          <p:cNvSpPr>
            <a:spLocks noGrp="1"/>
          </p:cNvSpPr>
          <p:nvPr>
            <p:ph sz="half" idx="13"/>
          </p:nvPr>
        </p:nvSpPr>
        <p:spPr>
          <a:xfrm>
            <a:off x="388412" y="2540037"/>
            <a:ext cx="11415177" cy="5356800"/>
          </a:xfrm>
        </p:spPr>
        <p:txBody>
          <a:bodyPr/>
          <a:lstStyle/>
          <a:p>
            <a:r>
              <a:rPr lang="it-IT" sz="1600" dirty="0"/>
              <a:t>When dealing with multidimensional time series in our field, we may have </a:t>
            </a:r>
            <a:r>
              <a:rPr lang="it-IT" sz="1600" b="1" dirty="0"/>
              <a:t>temporal correlations between the sub-loads</a:t>
            </a:r>
            <a:r>
              <a:rPr lang="it-IT" sz="1600" dirty="0"/>
              <a:t>, and this kind of framework can be useful to understand which sub-loads are more related to others, through a logic of </a:t>
            </a:r>
            <a:r>
              <a:rPr lang="it-IT" sz="1600" b="1" dirty="0"/>
              <a:t>degree of similarity </a:t>
            </a:r>
            <a:r>
              <a:rPr lang="it-IT" sz="1600" dirty="0"/>
              <a:t>as the one seen in this paper.</a:t>
            </a:r>
          </a:p>
          <a:p>
            <a:r>
              <a:rPr lang="it-IT" sz="1600" dirty="0"/>
              <a:t>If we are able to identify such correlations and extract Temporary Rules, we can </a:t>
            </a:r>
            <a:r>
              <a:rPr lang="it-IT" sz="1600" b="1" dirty="0"/>
              <a:t>apply certain actions in order to take care of possible issues</a:t>
            </a:r>
            <a:r>
              <a:rPr lang="it-IT" sz="1600" dirty="0"/>
              <a:t> that may emerge in a subset of sub-loads in a periodic way. One of the weaknesses of TRs that the authors suggest, however, is the lack of a proper numerical standard.</a:t>
            </a:r>
          </a:p>
        </p:txBody>
      </p:sp>
    </p:spTree>
    <p:extLst>
      <p:ext uri="{BB962C8B-B14F-4D97-AF65-F5344CB8AC3E}">
        <p14:creationId xmlns:p14="http://schemas.microsoft.com/office/powerpoint/2010/main" val="4231223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ABEF1A-A074-4CFB-9917-8E03230151B8}"/>
              </a:ext>
            </a:extLst>
          </p:cNvPr>
          <p:cNvSpPr>
            <a:spLocks noGrp="1"/>
          </p:cNvSpPr>
          <p:nvPr>
            <p:ph type="title"/>
          </p:nvPr>
        </p:nvSpPr>
        <p:spPr/>
        <p:txBody>
          <a:bodyPr/>
          <a:lstStyle/>
          <a:p>
            <a:r>
              <a:rPr lang="en-US" i="0" u="none" strike="noStrike" baseline="0" dirty="0"/>
              <a:t>“Temporary rules of retail product sales time series based on the matrix profile”, Li et al., 2020</a:t>
            </a:r>
            <a:endParaRPr lang="it-IT" dirty="0"/>
          </a:p>
        </p:txBody>
      </p:sp>
      <p:pic>
        <p:nvPicPr>
          <p:cNvPr id="5" name="Segnaposto contenuto 4">
            <a:extLst>
              <a:ext uri="{FF2B5EF4-FFF2-40B4-BE49-F238E27FC236}">
                <a16:creationId xmlns:a16="http://schemas.microsoft.com/office/drawing/2014/main" id="{398AF5E3-5F30-40EE-BD69-62EC4637C3D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91998" y="746471"/>
            <a:ext cx="3806772" cy="2980495"/>
          </a:xfrm>
        </p:spPr>
      </p:pic>
      <p:pic>
        <p:nvPicPr>
          <p:cNvPr id="7" name="Immagine 6">
            <a:extLst>
              <a:ext uri="{FF2B5EF4-FFF2-40B4-BE49-F238E27FC236}">
                <a16:creationId xmlns:a16="http://schemas.microsoft.com/office/drawing/2014/main" id="{876604A0-8F4C-4992-9538-F93C6ADD8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3780" y="785202"/>
            <a:ext cx="3651765" cy="2776471"/>
          </a:xfrm>
          <a:prstGeom prst="rect">
            <a:avLst/>
          </a:prstGeom>
        </p:spPr>
      </p:pic>
      <p:pic>
        <p:nvPicPr>
          <p:cNvPr id="9" name="Immagine 8">
            <a:extLst>
              <a:ext uri="{FF2B5EF4-FFF2-40B4-BE49-F238E27FC236}">
                <a16:creationId xmlns:a16="http://schemas.microsoft.com/office/drawing/2014/main" id="{AC172E77-E59F-4F48-835C-89E2434506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5811" y="3600405"/>
            <a:ext cx="4629629" cy="2631430"/>
          </a:xfrm>
          <a:prstGeom prst="rect">
            <a:avLst/>
          </a:prstGeom>
        </p:spPr>
      </p:pic>
    </p:spTree>
    <p:extLst>
      <p:ext uri="{BB962C8B-B14F-4D97-AF65-F5344CB8AC3E}">
        <p14:creationId xmlns:p14="http://schemas.microsoft.com/office/powerpoint/2010/main" val="35590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80F6C4-11E3-4BF9-B776-EDBD00E7C2DA}"/>
              </a:ext>
            </a:extLst>
          </p:cNvPr>
          <p:cNvSpPr>
            <a:spLocks noGrp="1"/>
          </p:cNvSpPr>
          <p:nvPr>
            <p:ph type="title"/>
          </p:nvPr>
        </p:nvSpPr>
        <p:spPr/>
        <p:txBody>
          <a:bodyPr/>
          <a:lstStyle/>
          <a:p>
            <a:r>
              <a:rPr lang="en-US" i="0" u="none" strike="noStrike" baseline="0" dirty="0"/>
              <a:t>“Temporary rules of retail product sales time series based on the matrix profile”, Li et al., 2020</a:t>
            </a:r>
            <a:endParaRPr lang="it-IT" dirty="0"/>
          </a:p>
        </p:txBody>
      </p:sp>
      <p:pic>
        <p:nvPicPr>
          <p:cNvPr id="5" name="Segnaposto contenuto 4" descr="Immagine che contiene tavolo&#10;&#10;Descrizione generata automaticamente">
            <a:extLst>
              <a:ext uri="{FF2B5EF4-FFF2-40B4-BE49-F238E27FC236}">
                <a16:creationId xmlns:a16="http://schemas.microsoft.com/office/drawing/2014/main" id="{825AE36D-3780-4E0C-AD87-DEFB962F358D}"/>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2550385"/>
            <a:ext cx="4165281" cy="1640546"/>
          </a:xfrm>
        </p:spPr>
      </p:pic>
      <p:pic>
        <p:nvPicPr>
          <p:cNvPr id="7" name="Immagine 6">
            <a:extLst>
              <a:ext uri="{FF2B5EF4-FFF2-40B4-BE49-F238E27FC236}">
                <a16:creationId xmlns:a16="http://schemas.microsoft.com/office/drawing/2014/main" id="{41A54BF1-442F-4981-B74D-B0856696D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865" y="877229"/>
            <a:ext cx="5790600" cy="4986858"/>
          </a:xfrm>
          <a:prstGeom prst="rect">
            <a:avLst/>
          </a:prstGeom>
        </p:spPr>
      </p:pic>
    </p:spTree>
    <p:extLst>
      <p:ext uri="{BB962C8B-B14F-4D97-AF65-F5344CB8AC3E}">
        <p14:creationId xmlns:p14="http://schemas.microsoft.com/office/powerpoint/2010/main" val="744890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ABEF1A-A074-4CFB-9917-8E03230151B8}"/>
              </a:ext>
            </a:extLst>
          </p:cNvPr>
          <p:cNvSpPr>
            <a:spLocks noGrp="1"/>
          </p:cNvSpPr>
          <p:nvPr>
            <p:ph type="title"/>
          </p:nvPr>
        </p:nvSpPr>
        <p:spPr/>
        <p:txBody>
          <a:bodyPr/>
          <a:lstStyle/>
          <a:p>
            <a:r>
              <a:rPr lang="en-US" i="0" u="none" strike="noStrike" baseline="0" dirty="0"/>
              <a:t>“Temporary rules of retail product sales time series based on the matrix profile”, Li et al., 2020</a:t>
            </a:r>
            <a:endParaRPr lang="it-IT" dirty="0"/>
          </a:p>
        </p:txBody>
      </p:sp>
      <p:pic>
        <p:nvPicPr>
          <p:cNvPr id="5" name="Segnaposto contenuto 4" descr="Immagine che contiene tavolo&#10;&#10;Descrizione generata automaticamente">
            <a:extLst>
              <a:ext uri="{FF2B5EF4-FFF2-40B4-BE49-F238E27FC236}">
                <a16:creationId xmlns:a16="http://schemas.microsoft.com/office/drawing/2014/main" id="{2537546B-15AC-4EEF-AFBD-1BB7D39AC65A}"/>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279770" y="723239"/>
            <a:ext cx="3828766" cy="2658606"/>
          </a:xfrm>
        </p:spPr>
      </p:pic>
      <p:pic>
        <p:nvPicPr>
          <p:cNvPr id="7" name="Immagine 6">
            <a:extLst>
              <a:ext uri="{FF2B5EF4-FFF2-40B4-BE49-F238E27FC236}">
                <a16:creationId xmlns:a16="http://schemas.microsoft.com/office/drawing/2014/main" id="{3BDF8DFD-0119-442D-8083-3B3BB28A5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39" y="3389725"/>
            <a:ext cx="3361803" cy="2691231"/>
          </a:xfrm>
          <a:prstGeom prst="rect">
            <a:avLst/>
          </a:prstGeom>
        </p:spPr>
      </p:pic>
      <p:pic>
        <p:nvPicPr>
          <p:cNvPr id="9" name="Immagine 8">
            <a:extLst>
              <a:ext uri="{FF2B5EF4-FFF2-40B4-BE49-F238E27FC236}">
                <a16:creationId xmlns:a16="http://schemas.microsoft.com/office/drawing/2014/main" id="{85BB83CA-CE33-428B-9A16-8033FE882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3048" y="777044"/>
            <a:ext cx="3332391" cy="5303912"/>
          </a:xfrm>
          <a:prstGeom prst="rect">
            <a:avLst/>
          </a:prstGeom>
        </p:spPr>
      </p:pic>
    </p:spTree>
    <p:extLst>
      <p:ext uri="{BB962C8B-B14F-4D97-AF65-F5344CB8AC3E}">
        <p14:creationId xmlns:p14="http://schemas.microsoft.com/office/powerpoint/2010/main" val="288348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F32F68-F3A5-412A-B6CE-53DC88E3A820}"/>
              </a:ext>
            </a:extLst>
          </p:cNvPr>
          <p:cNvSpPr>
            <a:spLocks noGrp="1"/>
          </p:cNvSpPr>
          <p:nvPr>
            <p:ph type="title"/>
          </p:nvPr>
        </p:nvSpPr>
        <p:spPr/>
        <p:txBody>
          <a:bodyPr/>
          <a:lstStyle/>
          <a:p>
            <a:r>
              <a:rPr lang="it-IT" dirty="0"/>
              <a:t>«Learning Dominant Usage from Anomaly Patterns in Building Energy Traces», Nichiforov et al., 2020</a:t>
            </a:r>
          </a:p>
        </p:txBody>
      </p:sp>
      <p:pic>
        <p:nvPicPr>
          <p:cNvPr id="11" name="Segnaposto contenuto 10">
            <a:extLst>
              <a:ext uri="{FF2B5EF4-FFF2-40B4-BE49-F238E27FC236}">
                <a16:creationId xmlns:a16="http://schemas.microsoft.com/office/drawing/2014/main" id="{196C1A6B-6403-4123-B190-7D5EAAA9B571}"/>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832616"/>
            <a:ext cx="3128713" cy="2719230"/>
          </a:xfrm>
        </p:spPr>
      </p:pic>
      <p:pic>
        <p:nvPicPr>
          <p:cNvPr id="13" name="Immagine 12">
            <a:extLst>
              <a:ext uri="{FF2B5EF4-FFF2-40B4-BE49-F238E27FC236}">
                <a16:creationId xmlns:a16="http://schemas.microsoft.com/office/drawing/2014/main" id="{BA096D58-5988-486C-9FCD-F47437F32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395" y="797672"/>
            <a:ext cx="3079209" cy="2768853"/>
          </a:xfrm>
          <a:prstGeom prst="rect">
            <a:avLst/>
          </a:prstGeom>
        </p:spPr>
      </p:pic>
      <p:pic>
        <p:nvPicPr>
          <p:cNvPr id="15" name="Immagine 14">
            <a:extLst>
              <a:ext uri="{FF2B5EF4-FFF2-40B4-BE49-F238E27FC236}">
                <a16:creationId xmlns:a16="http://schemas.microsoft.com/office/drawing/2014/main" id="{1122C762-7C7A-447A-9B44-3CF84B605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4875" y="797673"/>
            <a:ext cx="2705429" cy="2797968"/>
          </a:xfrm>
          <a:prstGeom prst="rect">
            <a:avLst/>
          </a:prstGeom>
        </p:spPr>
      </p:pic>
      <p:pic>
        <p:nvPicPr>
          <p:cNvPr id="17" name="Immagine 16">
            <a:extLst>
              <a:ext uri="{FF2B5EF4-FFF2-40B4-BE49-F238E27FC236}">
                <a16:creationId xmlns:a16="http://schemas.microsoft.com/office/drawing/2014/main" id="{1D33434A-6812-4007-9FD5-CE98CEAFF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696" y="3617726"/>
            <a:ext cx="3094265" cy="2549675"/>
          </a:xfrm>
          <a:prstGeom prst="rect">
            <a:avLst/>
          </a:prstGeom>
        </p:spPr>
      </p:pic>
    </p:spTree>
    <p:extLst>
      <p:ext uri="{BB962C8B-B14F-4D97-AF65-F5344CB8AC3E}">
        <p14:creationId xmlns:p14="http://schemas.microsoft.com/office/powerpoint/2010/main" val="1297675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48104F-2258-4133-BD11-4184AEFE12F6}"/>
              </a:ext>
            </a:extLst>
          </p:cNvPr>
          <p:cNvSpPr>
            <a:spLocks noGrp="1"/>
          </p:cNvSpPr>
          <p:nvPr>
            <p:ph type="title"/>
          </p:nvPr>
        </p:nvSpPr>
        <p:spPr/>
        <p:txBody>
          <a:bodyPr/>
          <a:lstStyle/>
          <a:p>
            <a:r>
              <a:rPr lang="it-IT" dirty="0"/>
              <a:t>«Information Extraction Approach for Energy Time Series Modelling», Nichiforov et al., 2020</a:t>
            </a:r>
          </a:p>
        </p:txBody>
      </p:sp>
      <p:sp>
        <p:nvSpPr>
          <p:cNvPr id="3" name="Segnaposto contenuto 2">
            <a:extLst>
              <a:ext uri="{FF2B5EF4-FFF2-40B4-BE49-F238E27FC236}">
                <a16:creationId xmlns:a16="http://schemas.microsoft.com/office/drawing/2014/main" id="{94876193-999C-4223-AF3A-87E8007BFA1E}"/>
              </a:ext>
            </a:extLst>
          </p:cNvPr>
          <p:cNvSpPr>
            <a:spLocks noGrp="1"/>
          </p:cNvSpPr>
          <p:nvPr>
            <p:ph sz="half" idx="13"/>
          </p:nvPr>
        </p:nvSpPr>
        <p:spPr/>
        <p:txBody>
          <a:bodyPr/>
          <a:lstStyle/>
          <a:p>
            <a:r>
              <a:rPr lang="it-IT" sz="1600" dirty="0"/>
              <a:t>This paper, whose authors are the same of the previous one, mainly aims at proving that the Matrix Profile can be used for </a:t>
            </a:r>
            <a:r>
              <a:rPr lang="it-IT" sz="1600" b="1" dirty="0"/>
              <a:t>domain-specific information extraction from building energy time series</a:t>
            </a:r>
            <a:r>
              <a:rPr lang="it-IT" sz="1600" dirty="0"/>
              <a:t>; once again, the discords from the energy profiles of a large academic buildings dataset, which comprises various dominant usages such as classrooms, laboratories and offices, are studied in relation to the time when they happen (can we infer something about why a discord happens at a certain time?); distributions of MP values are also examined: how are the MP values of a certain kind of buildings distributed? Are the average MP values lower on a weekend or on a weekday? Is there a day of the week that shows interesting distributions?</a:t>
            </a:r>
          </a:p>
          <a:p>
            <a:pPr marL="0" indent="0">
              <a:buNone/>
            </a:pPr>
            <a:endParaRPr lang="it-IT" sz="1600" dirty="0"/>
          </a:p>
          <a:p>
            <a:pPr marL="0" indent="0">
              <a:buNone/>
            </a:pPr>
            <a:endParaRPr lang="it-IT" sz="1600" dirty="0"/>
          </a:p>
          <a:p>
            <a:r>
              <a:rPr lang="it-IT" sz="1600" dirty="0"/>
              <a:t>The</a:t>
            </a:r>
            <a:r>
              <a:rPr lang="it-IT" sz="1600" b="1" dirty="0"/>
              <a:t> Manhattan distance</a:t>
            </a:r>
            <a:r>
              <a:rPr lang="it-IT" sz="1600" dirty="0"/>
              <a:t>, which is calculated as the sum of the absolute values of the differences of the various dimensions between 2 points, is also introduced to evaluate the differences in results when compared to the traditional Euclidean distance. The results show that the MP calculated with the Manhattan distance is noisier, but it shows </a:t>
            </a:r>
            <a:r>
              <a:rPr lang="it-IT" sz="1600" b="1" dirty="0"/>
              <a:t>an overall trend that is similar to the standard MP</a:t>
            </a:r>
            <a:r>
              <a:rPr lang="it-IT" sz="1600" dirty="0"/>
              <a:t>. The authors suggest that smoothing out this noisier MP would result in a highly similar distance metric profile with less computational time required.</a:t>
            </a:r>
          </a:p>
          <a:p>
            <a:pPr marL="0" indent="0">
              <a:buNone/>
            </a:pPr>
            <a:endParaRPr lang="it-IT" sz="1600" dirty="0"/>
          </a:p>
          <a:p>
            <a:pPr marL="0" indent="0">
              <a:buNone/>
            </a:pPr>
            <a:endParaRPr lang="it-IT" sz="1600" dirty="0"/>
          </a:p>
          <a:p>
            <a:r>
              <a:rPr lang="it-IT" sz="1600" dirty="0"/>
              <a:t>The last point the authors make is that MP could be used for </a:t>
            </a:r>
            <a:r>
              <a:rPr lang="it-IT" sz="1600" b="1" dirty="0"/>
              <a:t>model-free load forecasting</a:t>
            </a:r>
            <a:r>
              <a:rPr lang="it-IT" sz="1600" dirty="0"/>
              <a:t>. They applied this technique to a specific building and concluded that the prediction performance is not as high as other methods commonly used for this purpose, but the lower performance is compensated by faster model selection and training, which is well-suited for </a:t>
            </a:r>
            <a:r>
              <a:rPr lang="it-IT" sz="1600" b="1" dirty="0"/>
              <a:t>real-time local control</a:t>
            </a:r>
            <a:r>
              <a:rPr lang="it-IT" sz="1600" dirty="0"/>
              <a:t>.</a:t>
            </a:r>
          </a:p>
          <a:p>
            <a:endParaRPr lang="it-IT" dirty="0"/>
          </a:p>
          <a:p>
            <a:endParaRPr lang="it-IT" dirty="0"/>
          </a:p>
        </p:txBody>
      </p:sp>
    </p:spTree>
    <p:extLst>
      <p:ext uri="{BB962C8B-B14F-4D97-AF65-F5344CB8AC3E}">
        <p14:creationId xmlns:p14="http://schemas.microsoft.com/office/powerpoint/2010/main" val="3521136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43233-7AD4-4DD8-8E05-1962A204AB3F}"/>
              </a:ext>
            </a:extLst>
          </p:cNvPr>
          <p:cNvSpPr>
            <a:spLocks noGrp="1"/>
          </p:cNvSpPr>
          <p:nvPr>
            <p:ph type="title"/>
          </p:nvPr>
        </p:nvSpPr>
        <p:spPr/>
        <p:txBody>
          <a:bodyPr/>
          <a:lstStyle/>
          <a:p>
            <a:r>
              <a:rPr lang="it-IT" dirty="0"/>
              <a:t>«Information Extraction Approach for Energy Time Series Modelling», Nichiforov et al., 2020</a:t>
            </a:r>
          </a:p>
        </p:txBody>
      </p:sp>
      <p:pic>
        <p:nvPicPr>
          <p:cNvPr id="7" name="Segnaposto contenuto 6">
            <a:extLst>
              <a:ext uri="{FF2B5EF4-FFF2-40B4-BE49-F238E27FC236}">
                <a16:creationId xmlns:a16="http://schemas.microsoft.com/office/drawing/2014/main" id="{B0FBA0E8-1985-4807-BC0E-B97A6BEBA19C}"/>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969441"/>
            <a:ext cx="3533978" cy="4919118"/>
          </a:xfrm>
        </p:spPr>
      </p:pic>
      <p:pic>
        <p:nvPicPr>
          <p:cNvPr id="9" name="Immagine 8">
            <a:extLst>
              <a:ext uri="{FF2B5EF4-FFF2-40B4-BE49-F238E27FC236}">
                <a16:creationId xmlns:a16="http://schemas.microsoft.com/office/drawing/2014/main" id="{F39D1AA0-BB7F-4A7D-8EC4-F38DFF88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196" y="884815"/>
            <a:ext cx="3543607" cy="3246401"/>
          </a:xfrm>
          <a:prstGeom prst="rect">
            <a:avLst/>
          </a:prstGeom>
        </p:spPr>
      </p:pic>
      <p:pic>
        <p:nvPicPr>
          <p:cNvPr id="11" name="Immagine 10">
            <a:extLst>
              <a:ext uri="{FF2B5EF4-FFF2-40B4-BE49-F238E27FC236}">
                <a16:creationId xmlns:a16="http://schemas.microsoft.com/office/drawing/2014/main" id="{0E35CB98-90E3-4B11-8986-577DB8553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146" y="4411462"/>
            <a:ext cx="3747173" cy="1841965"/>
          </a:xfrm>
          <a:prstGeom prst="rect">
            <a:avLst/>
          </a:prstGeom>
        </p:spPr>
      </p:pic>
      <p:pic>
        <p:nvPicPr>
          <p:cNvPr id="4" name="Immagine 3">
            <a:extLst>
              <a:ext uri="{FF2B5EF4-FFF2-40B4-BE49-F238E27FC236}">
                <a16:creationId xmlns:a16="http://schemas.microsoft.com/office/drawing/2014/main" id="{53DADB88-F86D-4AE4-AFA2-E320491A2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5106" y="2706318"/>
            <a:ext cx="3728483" cy="1424898"/>
          </a:xfrm>
          <a:prstGeom prst="rect">
            <a:avLst/>
          </a:prstGeom>
        </p:spPr>
      </p:pic>
    </p:spTree>
    <p:extLst>
      <p:ext uri="{BB962C8B-B14F-4D97-AF65-F5344CB8AC3E}">
        <p14:creationId xmlns:p14="http://schemas.microsoft.com/office/powerpoint/2010/main" val="669291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CE0AF2-1D36-4A56-92A2-7F379D88D2F8}"/>
              </a:ext>
            </a:extLst>
          </p:cNvPr>
          <p:cNvSpPr>
            <a:spLocks noGrp="1"/>
          </p:cNvSpPr>
          <p:nvPr>
            <p:ph type="title"/>
          </p:nvPr>
        </p:nvSpPr>
        <p:spPr>
          <a:xfrm>
            <a:off x="388411" y="315679"/>
            <a:ext cx="11415178" cy="631327"/>
          </a:xfrm>
        </p:spPr>
        <p:txBody>
          <a:bodyPr/>
          <a:lstStyle/>
          <a:p>
            <a:r>
              <a:rPr lang="it-IT" dirty="0"/>
              <a:t>«The good, the bad and the ugly: Data-driven load profile discord identification in a large building portfolio»</a:t>
            </a:r>
          </a:p>
        </p:txBody>
      </p:sp>
      <p:sp>
        <p:nvSpPr>
          <p:cNvPr id="3" name="Segnaposto contenuto 2">
            <a:extLst>
              <a:ext uri="{FF2B5EF4-FFF2-40B4-BE49-F238E27FC236}">
                <a16:creationId xmlns:a16="http://schemas.microsoft.com/office/drawing/2014/main" id="{1143F784-FDB9-49FA-8AB6-04F0047FD639}"/>
              </a:ext>
            </a:extLst>
          </p:cNvPr>
          <p:cNvSpPr>
            <a:spLocks noGrp="1"/>
          </p:cNvSpPr>
          <p:nvPr>
            <p:ph sz="half" idx="13"/>
          </p:nvPr>
        </p:nvSpPr>
        <p:spPr>
          <a:xfrm>
            <a:off x="388411" y="1101013"/>
            <a:ext cx="11415177" cy="5125644"/>
          </a:xfrm>
        </p:spPr>
        <p:txBody>
          <a:bodyPr/>
          <a:lstStyle/>
          <a:p>
            <a:r>
              <a:rPr lang="it-IT" sz="1600" dirty="0"/>
              <a:t>This paper introduces a method for </a:t>
            </a:r>
            <a:r>
              <a:rPr lang="it-IT" sz="1600" b="1" dirty="0"/>
              <a:t>A</a:t>
            </a:r>
            <a:r>
              <a:rPr lang="it-IT" sz="1600" dirty="0"/>
              <a:t>utomated </a:t>
            </a:r>
            <a:r>
              <a:rPr lang="it-IT" sz="1600" b="1" dirty="0"/>
              <a:t>L</a:t>
            </a:r>
            <a:r>
              <a:rPr lang="it-IT" sz="1600" dirty="0"/>
              <a:t>oad profile </a:t>
            </a:r>
            <a:r>
              <a:rPr lang="it-IT" sz="1600" b="1" dirty="0"/>
              <a:t>D</a:t>
            </a:r>
            <a:r>
              <a:rPr lang="it-IT" sz="1600" dirty="0"/>
              <a:t>iscord </a:t>
            </a:r>
            <a:r>
              <a:rPr lang="it-IT" sz="1600" b="1" dirty="0"/>
              <a:t>I</a:t>
            </a:r>
            <a:r>
              <a:rPr lang="it-IT" sz="1600" dirty="0"/>
              <a:t>dentification, called </a:t>
            </a:r>
            <a:r>
              <a:rPr lang="it-IT" sz="1600" b="1" dirty="0"/>
              <a:t>ALDI</a:t>
            </a:r>
            <a:r>
              <a:rPr lang="it-IT" sz="1600" dirty="0"/>
              <a:t>, and shows its application to a large building portfolio (&gt;100 buildings). In this framework, the Matrix Profile is used mainly in the first step, in order to </a:t>
            </a:r>
            <a:r>
              <a:rPr lang="it-IT" sz="1600" b="1" dirty="0"/>
              <a:t>obtain daily MP values </a:t>
            </a:r>
            <a:r>
              <a:rPr lang="it-IT" sz="1600" dirty="0"/>
              <a:t>for each building in the portfolio. The MP values are then grouped by typical day types and a statistical evaluation is performed to compare how individual days’ MP distributions are similar (or dissimilar) against the typical days’ MP distributions. Finally, the days marked as anomalous are analyzed one by one in order to </a:t>
            </a:r>
            <a:r>
              <a:rPr lang="it-IT" sz="1600" b="1" dirty="0"/>
              <a:t>gain insight about why a certain day is classified as a discord </a:t>
            </a:r>
            <a:r>
              <a:rPr lang="it-IT" sz="1600" dirty="0"/>
              <a:t>after the statistical test.</a:t>
            </a:r>
          </a:p>
          <a:p>
            <a:pPr marL="0" indent="0">
              <a:buNone/>
            </a:pPr>
            <a:endParaRPr lang="it-IT" sz="1600" dirty="0"/>
          </a:p>
          <a:p>
            <a:r>
              <a:rPr lang="it-IT" sz="1600" dirty="0"/>
              <a:t>One of the most interesting aspects about this work, in my opinion, is how the first simple and «domain-agnostic» MP step is then followed by a </a:t>
            </a:r>
            <a:r>
              <a:rPr lang="it-IT" sz="1600" b="1" dirty="0"/>
              <a:t>«domain-expert heavy» </a:t>
            </a:r>
            <a:r>
              <a:rPr lang="it-IT" sz="1600" dirty="0"/>
              <a:t>series of analyses, after intermediate statistical tests. This approach seems promising, but also not so simple to implement in a generalized way (the authors also remark that the </a:t>
            </a:r>
            <a:r>
              <a:rPr lang="it-IT" sz="1600" b="1" dirty="0"/>
              <a:t>choice of the p-value </a:t>
            </a:r>
            <a:r>
              <a:rPr lang="it-IT" sz="1600" dirty="0"/>
              <a:t>for statistical tests is not trivial). </a:t>
            </a:r>
          </a:p>
          <a:p>
            <a:pPr marL="0" indent="0">
              <a:buNone/>
            </a:pPr>
            <a:endParaRPr lang="it-IT" sz="1600" dirty="0"/>
          </a:p>
          <a:p>
            <a:r>
              <a:rPr lang="it-IT" sz="1600" dirty="0"/>
              <a:t>Taking into consideration a building portfolio and no longer a single building also means that the discords need to be identified in a different way from the ones previously seen, thus requiring analysis on the distribution of MP values in order to complete this task.</a:t>
            </a:r>
          </a:p>
          <a:p>
            <a:pPr marL="0" indent="0">
              <a:buNone/>
            </a:pPr>
            <a:endParaRPr lang="it-IT" sz="1600" dirty="0"/>
          </a:p>
          <a:p>
            <a:r>
              <a:rPr lang="it-IT" sz="1600" dirty="0"/>
              <a:t>The authors suggest that their work could prove particularly useful for portfolio managers, in order to diagnose multiple buildings, that have </a:t>
            </a:r>
            <a:r>
              <a:rPr lang="it-IT" sz="1600" b="1" dirty="0"/>
              <a:t>similar discord load shape patterns </a:t>
            </a:r>
            <a:r>
              <a:rPr lang="it-IT" sz="1600" dirty="0"/>
              <a:t>because they belong to the same geographical region and are connected with the same electrical grid and metering facility, in terms of discord days.</a:t>
            </a:r>
          </a:p>
          <a:p>
            <a:endParaRPr lang="it-IT" dirty="0"/>
          </a:p>
          <a:p>
            <a:endParaRPr lang="it-IT" dirty="0"/>
          </a:p>
        </p:txBody>
      </p:sp>
    </p:spTree>
    <p:extLst>
      <p:ext uri="{BB962C8B-B14F-4D97-AF65-F5344CB8AC3E}">
        <p14:creationId xmlns:p14="http://schemas.microsoft.com/office/powerpoint/2010/main" val="134024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EA89F420-AA76-4D8A-84E0-75814728C852}"/>
              </a:ext>
            </a:extLst>
          </p:cNvPr>
          <p:cNvPicPr>
            <a:picLocks noGrp="1" noChangeAspect="1"/>
          </p:cNvPicPr>
          <p:nvPr>
            <p:ph sz="half" idx="13"/>
          </p:nvPr>
        </p:nvPicPr>
        <p:blipFill>
          <a:blip r:embed="rId2"/>
          <a:stretch>
            <a:fillRect/>
          </a:stretch>
        </p:blipFill>
        <p:spPr>
          <a:xfrm>
            <a:off x="832831" y="1110343"/>
            <a:ext cx="3595671" cy="4798527"/>
          </a:xfrm>
        </p:spPr>
      </p:pic>
      <p:sp>
        <p:nvSpPr>
          <p:cNvPr id="4" name="Titolo 1">
            <a:extLst>
              <a:ext uri="{FF2B5EF4-FFF2-40B4-BE49-F238E27FC236}">
                <a16:creationId xmlns:a16="http://schemas.microsoft.com/office/drawing/2014/main" id="{231B205C-A087-4412-94EA-4D0E13097C2B}"/>
              </a:ext>
            </a:extLst>
          </p:cNvPr>
          <p:cNvSpPr>
            <a:spLocks noGrp="1"/>
          </p:cNvSpPr>
          <p:nvPr>
            <p:ph type="title"/>
          </p:nvPr>
        </p:nvSpPr>
        <p:spPr>
          <a:xfrm>
            <a:off x="388411" y="315679"/>
            <a:ext cx="11415178" cy="631327"/>
          </a:xfrm>
        </p:spPr>
        <p:txBody>
          <a:bodyPr/>
          <a:lstStyle/>
          <a:p>
            <a:r>
              <a:rPr lang="it-IT" dirty="0"/>
              <a:t>«The good, the bad and the ugly: Data-driven load profile discord identification in a large building portfolio»</a:t>
            </a:r>
          </a:p>
        </p:txBody>
      </p:sp>
      <p:pic>
        <p:nvPicPr>
          <p:cNvPr id="8" name="Immagine 7">
            <a:extLst>
              <a:ext uri="{FF2B5EF4-FFF2-40B4-BE49-F238E27FC236}">
                <a16:creationId xmlns:a16="http://schemas.microsoft.com/office/drawing/2014/main" id="{4DE44A7A-6280-4475-938A-6BDF99AAC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900" y="947006"/>
            <a:ext cx="5570802" cy="2849209"/>
          </a:xfrm>
          <a:prstGeom prst="rect">
            <a:avLst/>
          </a:prstGeom>
        </p:spPr>
      </p:pic>
      <p:pic>
        <p:nvPicPr>
          <p:cNvPr id="10" name="Immagine 9" descr="Immagine che contiene testo, cruciverba, interni, nero&#10;&#10;Descrizione generata automaticamente">
            <a:extLst>
              <a:ext uri="{FF2B5EF4-FFF2-40B4-BE49-F238E27FC236}">
                <a16:creationId xmlns:a16="http://schemas.microsoft.com/office/drawing/2014/main" id="{ECFCCA9B-9BBD-47BE-910A-248D73669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588" y="3796215"/>
            <a:ext cx="5837426" cy="2415749"/>
          </a:xfrm>
          <a:prstGeom prst="rect">
            <a:avLst/>
          </a:prstGeom>
        </p:spPr>
      </p:pic>
    </p:spTree>
    <p:extLst>
      <p:ext uri="{BB962C8B-B14F-4D97-AF65-F5344CB8AC3E}">
        <p14:creationId xmlns:p14="http://schemas.microsoft.com/office/powerpoint/2010/main" val="349184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ABE53F-C360-4B1E-8A91-0C3A048D3BFF}"/>
              </a:ext>
            </a:extLst>
          </p:cNvPr>
          <p:cNvSpPr>
            <a:spLocks noGrp="1"/>
          </p:cNvSpPr>
          <p:nvPr>
            <p:ph type="title"/>
          </p:nvPr>
        </p:nvSpPr>
        <p:spPr/>
        <p:txBody>
          <a:bodyPr/>
          <a:lstStyle/>
          <a:p>
            <a:r>
              <a:rPr lang="it-IT" dirty="0"/>
              <a:t>Literature Review – The most interesting papers</a:t>
            </a:r>
          </a:p>
        </p:txBody>
      </p:sp>
      <p:sp>
        <p:nvSpPr>
          <p:cNvPr id="3" name="Segnaposto contenuto 2">
            <a:extLst>
              <a:ext uri="{FF2B5EF4-FFF2-40B4-BE49-F238E27FC236}">
                <a16:creationId xmlns:a16="http://schemas.microsoft.com/office/drawing/2014/main" id="{B984556C-77B7-4043-A85B-64304D4C2E78}"/>
              </a:ext>
            </a:extLst>
          </p:cNvPr>
          <p:cNvSpPr>
            <a:spLocks noGrp="1"/>
          </p:cNvSpPr>
          <p:nvPr>
            <p:ph sz="half" idx="13"/>
          </p:nvPr>
        </p:nvSpPr>
        <p:spPr>
          <a:xfrm>
            <a:off x="388411" y="750600"/>
            <a:ext cx="11415177" cy="5356800"/>
          </a:xfrm>
        </p:spPr>
        <p:txBody>
          <a:bodyPr/>
          <a:lstStyle/>
          <a:p>
            <a:r>
              <a:rPr lang="it-IT" sz="1600" dirty="0"/>
              <a:t>Since the Matrix Profile method was only introduced in 2016, the existing literature on this topic is </a:t>
            </a:r>
            <a:r>
              <a:rPr lang="it-IT" sz="1600" b="1" dirty="0"/>
              <a:t>still quite limited</a:t>
            </a:r>
            <a:r>
              <a:rPr lang="it-IT" sz="1600" dirty="0"/>
              <a:t>.</a:t>
            </a:r>
          </a:p>
          <a:p>
            <a:pPr marL="0" indent="0">
              <a:buNone/>
            </a:pPr>
            <a:endParaRPr lang="it-IT" sz="1600" dirty="0"/>
          </a:p>
          <a:p>
            <a:r>
              <a:rPr lang="it-IT" sz="1600" dirty="0"/>
              <a:t>From what I was able to collect online, </a:t>
            </a:r>
            <a:r>
              <a:rPr lang="it-IT" sz="1600" b="1" dirty="0"/>
              <a:t>only a few selected papers actually introduced significant improvements/modifications</a:t>
            </a:r>
            <a:r>
              <a:rPr lang="it-IT" sz="1600" dirty="0"/>
              <a:t> to the original method and its related «fundamental» papers (that can be found at: </a:t>
            </a:r>
            <a:r>
              <a:rPr lang="it-IT" sz="1600" dirty="0">
                <a:hlinkClick r:id="rId2"/>
              </a:rPr>
              <a:t>https://www.cs.ucr.edu/~eamonn/MatrixProfile.html</a:t>
            </a:r>
            <a:r>
              <a:rPr lang="it-IT" sz="1600" dirty="0"/>
              <a:t>). </a:t>
            </a:r>
          </a:p>
          <a:p>
            <a:pPr marL="0" indent="0">
              <a:buNone/>
            </a:pPr>
            <a:endParaRPr lang="it-IT" sz="1600" dirty="0"/>
          </a:p>
          <a:p>
            <a:r>
              <a:rPr lang="it-IT" sz="1600" dirty="0"/>
              <a:t>Among existing literature, papers other that the ones I am going to present mostly either focus on real-world applications of the Matrix Profile in various fields (and their main goal is usually to confirm the usefulness of the method in those specific fields) or on improving the Matrix Profile computational aspect (for example, speeding up the calculations, allowing fast computation on larger and larger datasets or consuming less energy during the process). However, in regard to our objective, these papers are not the most interesting ones. </a:t>
            </a:r>
          </a:p>
          <a:p>
            <a:r>
              <a:rPr lang="it-IT" sz="1600" dirty="0"/>
              <a:t>In the next slides, I will briefly present, in no particular order, the </a:t>
            </a:r>
            <a:r>
              <a:rPr lang="it-IT" sz="1600" b="1" dirty="0"/>
              <a:t>most interesting papers that introduce novelties to the traditional MP method </a:t>
            </a:r>
            <a:r>
              <a:rPr lang="it-IT" sz="1600" dirty="0"/>
              <a:t>and their main contributions. </a:t>
            </a:r>
            <a:endParaRPr lang="it-IT" dirty="0"/>
          </a:p>
        </p:txBody>
      </p:sp>
      <p:pic>
        <p:nvPicPr>
          <p:cNvPr id="5" name="Immagine 4" descr="Immagine che contiene testo&#10;&#10;Descrizione generata automaticamente">
            <a:extLst>
              <a:ext uri="{FF2B5EF4-FFF2-40B4-BE49-F238E27FC236}">
                <a16:creationId xmlns:a16="http://schemas.microsoft.com/office/drawing/2014/main" id="{CD74FBDA-B0CB-4CE6-8342-1F03A95A4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03" y="4421014"/>
            <a:ext cx="4993905" cy="1783235"/>
          </a:xfrm>
          <a:prstGeom prst="rect">
            <a:avLst/>
          </a:prstGeom>
        </p:spPr>
      </p:pic>
      <p:pic>
        <p:nvPicPr>
          <p:cNvPr id="7" name="Immagine 6" descr="Immagine che contiene testo&#10;&#10;Descrizione generata automaticamente">
            <a:extLst>
              <a:ext uri="{FF2B5EF4-FFF2-40B4-BE49-F238E27FC236}">
                <a16:creationId xmlns:a16="http://schemas.microsoft.com/office/drawing/2014/main" id="{ED1CEC02-2BD4-4D43-9234-E5032EABA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424" y="4421014"/>
            <a:ext cx="5560135" cy="1609496"/>
          </a:xfrm>
          <a:prstGeom prst="rect">
            <a:avLst/>
          </a:prstGeom>
        </p:spPr>
      </p:pic>
    </p:spTree>
    <p:extLst>
      <p:ext uri="{BB962C8B-B14F-4D97-AF65-F5344CB8AC3E}">
        <p14:creationId xmlns:p14="http://schemas.microsoft.com/office/powerpoint/2010/main" val="326473253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6155</Words>
  <Application>Microsoft Office PowerPoint</Application>
  <PresentationFormat>Widescreen</PresentationFormat>
  <Paragraphs>171</Paragraphs>
  <Slides>35</Slides>
  <Notes>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35</vt:i4>
      </vt:variant>
    </vt:vector>
  </HeadingPairs>
  <TitlesOfParts>
    <vt:vector size="44" baseType="lpstr">
      <vt:lpstr>Arial</vt:lpstr>
      <vt:lpstr>Calibri</vt:lpstr>
      <vt:lpstr>CharisSIL</vt:lpstr>
      <vt:lpstr>CharisSIL-Italic</vt:lpstr>
      <vt:lpstr>LMSans10-Oblique-Identity-H</vt:lpstr>
      <vt:lpstr>LMSans10-Regular-Identity-H</vt:lpstr>
      <vt:lpstr>NimbusRomNo9L-Regu</vt:lpstr>
      <vt:lpstr>Wingdings</vt:lpstr>
      <vt:lpstr>Tema di Office</vt:lpstr>
      <vt:lpstr>Literature review – The Matrix Profile</vt:lpstr>
      <vt:lpstr>Existing literature on Matrix Profile applied to the Energy and Buildings research field</vt:lpstr>
      <vt:lpstr>«Learning Dominant Usage from Anomaly Patterns in Building Energy Traces», Nichiforov et al., 2020</vt:lpstr>
      <vt:lpstr>«Learning Dominant Usage from Anomaly Patterns in Building Energy Traces», Nichiforov et al., 2020</vt:lpstr>
      <vt:lpstr>«Information Extraction Approach for Energy Time Series Modelling», Nichiforov et al., 2020</vt:lpstr>
      <vt:lpstr>«Information Extraction Approach for Energy Time Series Modelling», Nichiforov et al., 2020</vt:lpstr>
      <vt:lpstr>«The good, the bad and the ugly: Data-driven load profile discord identification in a large building portfolio»</vt:lpstr>
      <vt:lpstr>«The good, the bad and the ugly: Data-driven load profile discord identification in a large building portfolio»</vt:lpstr>
      <vt:lpstr>Literature Review – The most interesting papers</vt:lpstr>
      <vt:lpstr>“Measuring Similarity of Interactive Driving Behaviors Using Matrix Profile», Lin et al., 2020</vt:lpstr>
      <vt:lpstr>“Measuring Similarity of Interactive Driving Behaviors Using Matrix Profile», Lin et al., 2020</vt:lpstr>
      <vt:lpstr>“A generalized matrix profile framework with support for contextual series analysis”, De Paepe et al., 2020</vt:lpstr>
      <vt:lpstr>“A generalized matrix profile framework with support for contextual series analysis”, De Paepe et al., 2020</vt:lpstr>
      <vt:lpstr>“A generalized matrix profile framework with support for contextual series analysis”, De Paepe et al., 2020</vt:lpstr>
      <vt:lpstr>“A generalized matrix profile framework with support for contextual series analysis”, De Paepe et al., 2020</vt:lpstr>
      <vt:lpstr>“Matrix Profile XVII: Indexing the Matrix Profile to Allow Arbitrary Range Queries”, Zhu et al., 2020</vt:lpstr>
      <vt:lpstr>“Matrix Profile XVII: Indexing the Matrix Profile to Allow Arbitrary Range Queries”, Zhu et al., 2020</vt:lpstr>
      <vt:lpstr>“Elastic Time Series Motifs and Discords”, Silva et al., 2018</vt:lpstr>
      <vt:lpstr>“Elastic Time Series Motifs and Discords”, Silva et al., 2018</vt:lpstr>
      <vt:lpstr>«Security in Process: Detecting Attacks in Industrial Process Data”, D. Duque Anton et al., 2019</vt:lpstr>
      <vt:lpstr>«Security in Process: Detecting Attacks in Industrial Process Data”, D. Duque Anton et al., 2019</vt:lpstr>
      <vt:lpstr>“RAMP: Real-Time Anomaly Detection in Scientific Workflows”, Dinal Herath et al., 2019</vt:lpstr>
      <vt:lpstr>“RAMP: Real-Time Anomaly Detection in Scientific Workflows”, Dinal Herath et al., 2019</vt:lpstr>
      <vt:lpstr>“MPA: a novel cross-language API for time series analysis”, H. Van Benschoten et al., 2020</vt:lpstr>
      <vt:lpstr>«An Automated Matrix Profile for Mining Consecutive Repeats in Time Series”, Mirmomeni et al., 2018</vt:lpstr>
      <vt:lpstr>«An Automated Matrix Profile for Mining Consecutive Repeats in Time Series”, Mirmomeni et al., 2018</vt:lpstr>
      <vt:lpstr>“A Two-Dimensional Sparse Matrix Profile DenseNet for COVID-19 Diagnosis Using Chest CT Images”, Liu et al., 2020</vt:lpstr>
      <vt:lpstr>“A Two-Dimensional Sparse Matrix Profile DenseNet for COVID-19 Diagnosis Using Chest CT Images”, Liu et al., 2020</vt:lpstr>
      <vt:lpstr>“Fault Detection and Classification of Time Series Using Localized Matrix Profiles”, Zhang et al., 2019</vt:lpstr>
      <vt:lpstr>“Fault Detection and Classification of Time Series Using Localized Matrix Profiles”, Zhang et al., 2019</vt:lpstr>
      <vt:lpstr>“Temporary rules of retail product sales time series based on the matrix profile”, Li et al., 2020</vt:lpstr>
      <vt:lpstr>“Temporary rules of retail product sales time series based on the matrix profile”, Li et al., 2020</vt:lpstr>
      <vt:lpstr>“Temporary rules of retail product sales time series based on the matrix profile”, Li et al., 2020</vt:lpstr>
      <vt:lpstr>“Temporary rules of retail product sales time series based on the matrix profile”, Li et al., 2020</vt:lpstr>
      <vt:lpstr>“Temporary rules of retail product sales time series based on the matrix profile”, Li et al.,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Simone Dehò</cp:lastModifiedBy>
  <cp:revision>268</cp:revision>
  <cp:lastPrinted>2021-02-17T14:40:50Z</cp:lastPrinted>
  <dcterms:created xsi:type="dcterms:W3CDTF">2020-06-30T15:46:20Z</dcterms:created>
  <dcterms:modified xsi:type="dcterms:W3CDTF">2021-07-05T15:37:41Z</dcterms:modified>
</cp:coreProperties>
</file>